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mp4" ContentType="video/mp4"/>
  <Default Extension="xlsx" ContentType="application/vnd.openxmlformats-officedocument.spreadsheetml.sheet"/>
  <Default Extension="rels" ContentType="application/vnd.openxmlformats-package.relationships+xml"/>
  <Default Extension="tif" ContentType="image/tiff"/>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theme/themeOverride5.xml" ContentType="application/vnd.openxmlformats-officedocument.themeOverride+xml"/>
  <Override PartName="/ppt/charts/chart6.xml" ContentType="application/vnd.openxmlformats-officedocument.drawingml.chart+xml"/>
  <Override PartName="/ppt/theme/themeOverride6.xml" ContentType="application/vnd.openxmlformats-officedocument.themeOverride+xml"/>
  <Override PartName="/ppt/charts/chart7.xml" ContentType="application/vnd.openxmlformats-officedocument.drawingml.chart+xml"/>
  <Override PartName="/ppt/theme/themeOverride7.xml" ContentType="application/vnd.openxmlformats-officedocument.themeOverride+xml"/>
  <Override PartName="/ppt/charts/chart8.xml" ContentType="application/vnd.openxmlformats-officedocument.drawingml.chart+xml"/>
  <Override PartName="/ppt/theme/themeOverride8.xml" ContentType="application/vnd.openxmlformats-officedocument.themeOverride+xml"/>
  <Override PartName="/ppt/charts/chart9.xml" ContentType="application/vnd.openxmlformats-officedocument.drawingml.chart+xml"/>
  <Override PartName="/ppt/theme/themeOverride9.xml" ContentType="application/vnd.openxmlformats-officedocument.themeOverr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4"/>
  </p:notesMasterIdLst>
  <p:sldIdLst>
    <p:sldId id="281" r:id="rId2"/>
    <p:sldId id="306" r:id="rId3"/>
    <p:sldId id="335" r:id="rId4"/>
    <p:sldId id="307" r:id="rId5"/>
    <p:sldId id="308" r:id="rId6"/>
    <p:sldId id="309" r:id="rId7"/>
    <p:sldId id="310" r:id="rId8"/>
    <p:sldId id="337" r:id="rId9"/>
    <p:sldId id="336" r:id="rId10"/>
    <p:sldId id="334" r:id="rId11"/>
    <p:sldId id="319" r:id="rId12"/>
    <p:sldId id="288" r:id="rId13"/>
    <p:sldId id="311" r:id="rId14"/>
    <p:sldId id="312" r:id="rId15"/>
    <p:sldId id="273" r:id="rId16"/>
    <p:sldId id="260" r:id="rId17"/>
    <p:sldId id="261" r:id="rId18"/>
    <p:sldId id="262" r:id="rId19"/>
    <p:sldId id="272" r:id="rId20"/>
    <p:sldId id="263" r:id="rId21"/>
    <p:sldId id="269" r:id="rId22"/>
    <p:sldId id="320" r:id="rId23"/>
    <p:sldId id="322" r:id="rId24"/>
    <p:sldId id="323" r:id="rId25"/>
    <p:sldId id="325" r:id="rId26"/>
    <p:sldId id="328" r:id="rId27"/>
    <p:sldId id="326" r:id="rId28"/>
    <p:sldId id="318" r:id="rId29"/>
    <p:sldId id="327" r:id="rId30"/>
    <p:sldId id="324" r:id="rId31"/>
    <p:sldId id="277" r:id="rId32"/>
    <p:sldId id="265" r:id="rId33"/>
    <p:sldId id="266" r:id="rId34"/>
    <p:sldId id="267" r:id="rId35"/>
    <p:sldId id="268" r:id="rId36"/>
    <p:sldId id="278" r:id="rId37"/>
    <p:sldId id="333" r:id="rId38"/>
    <p:sldId id="329" r:id="rId39"/>
    <p:sldId id="330" r:id="rId40"/>
    <p:sldId id="331" r:id="rId41"/>
    <p:sldId id="332" r:id="rId42"/>
    <p:sldId id="282"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B84D2"/>
    <a:srgbClr val="471A5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76281"/>
  </p:normalViewPr>
  <p:slideViewPr>
    <p:cSldViewPr snapToGrid="0" snapToObjects="1">
      <p:cViewPr varScale="1">
        <p:scale>
          <a:sx n="88" d="100"/>
          <a:sy n="88" d="100"/>
        </p:scale>
        <p:origin x="280" y="18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viewProps" Target="viewProps.xml"/><Relationship Id="rId47" Type="http://schemas.openxmlformats.org/officeDocument/2006/relationships/theme" Target="theme/theme1.xml"/><Relationship Id="rId48"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notesMaster" Target="notesMasters/notesMaster1.xml"/><Relationship Id="rId45"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package" Target="../embeddings/Microsoft_Excel_Worksheet3.xlsx"/></Relationships>
</file>

<file path=ppt/charts/_rels/chart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package" Target="../embeddings/Microsoft_Excel_Worksheet4.xlsx"/></Relationships>
</file>

<file path=ppt/charts/_rels/chart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package" Target="../embeddings/Microsoft_Excel_Worksheet5.xlsx"/></Relationships>
</file>

<file path=ppt/charts/_rels/chart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package" Target="../embeddings/Microsoft_Excel_Worksheet6.xlsx"/></Relationships>
</file>

<file path=ppt/charts/_rels/chart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package" Target="../embeddings/Microsoft_Excel_Worksheet7.xlsx"/></Relationships>
</file>

<file path=ppt/charts/_rels/chart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package" Target="../embeddings/Microsoft_Excel_Worksheet8.xlsx"/></Relationships>
</file>

<file path=ppt/charts/_rels/chart9.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package" Target="../embeddings/Microsoft_Excel_Worksheet9.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hr-HR"/>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1-25C7-4461-87DB-18C2E81DF43B}"/>
              </c:ext>
            </c:extLst>
          </c:dPt>
          <c:dPt>
            <c:idx val="1"/>
            <c:bubble3D val="0"/>
            <c:spPr>
              <a:solidFill>
                <a:srgbClr val="FFFFFF">
                  <a:lumMod val="85000"/>
                </a:srgbClr>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3-25C7-4461-87DB-18C2E81DF43B}"/>
              </c:ext>
            </c:extLst>
          </c:dPt>
          <c:dLbls>
            <c:dLbl>
              <c:idx val="0"/>
              <c:layout>
                <c:manualLayout>
                  <c:x val="-0.143241974560872"/>
                  <c:y val="-0.224752728277386"/>
                </c:manualLayout>
              </c:layout>
              <c:tx>
                <c:rich>
                  <a:bodyPr/>
                  <a:lstStyle/>
                  <a:p>
                    <a:r>
                      <a:rPr lang="mr-IN" sz="1100" b="1">
                        <a:solidFill>
                          <a:schemeClr val="bg1"/>
                        </a:solidFill>
                      </a:rPr>
                      <a:t>86%</a:t>
                    </a:r>
                    <a:endParaRPr lang="mr-IN"/>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1-25C7-4461-87DB-18C2E81DF43B}"/>
                </c:ext>
                <c:ext xmlns:c15="http://schemas.microsoft.com/office/drawing/2012/chart" uri="{CE6537A1-D6FC-4f65-9D91-7224C49458BB}">
                  <c15:layout/>
                </c:ext>
              </c:extLst>
            </c:dLbl>
            <c:dLbl>
              <c:idx val="1"/>
              <c:layout>
                <c:manualLayout>
                  <c:x val="0.125680395719766"/>
                  <c:y val="0.149562784915043"/>
                </c:manualLayout>
              </c:layout>
              <c:tx>
                <c:rich>
                  <a:bodyPr/>
                  <a:lstStyle/>
                  <a:p>
                    <a:r>
                      <a:rPr lang="mr-IN" sz="1100" b="1">
                        <a:solidFill>
                          <a:schemeClr val="bg1"/>
                        </a:solidFill>
                      </a:rPr>
                      <a:t>14%</a:t>
                    </a:r>
                    <a:endParaRPr lang="mr-IN"/>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3-25C7-4461-87DB-18C2E81DF43B}"/>
                </c:ex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n-US"/>
              </a:p>
            </c:txPr>
            <c:showLegendKey val="0"/>
            <c:showVal val="0"/>
            <c:showCatName val="1"/>
            <c:showSerName val="0"/>
            <c:showPercent val="1"/>
            <c:showBubbleSize val="0"/>
            <c:showLeaderLines val="1"/>
            <c:extLst xmlns:c16r2="http://schemas.microsoft.com/office/drawing/2015/06/chart">
              <c:ext xmlns:c15="http://schemas.microsoft.com/office/drawing/2012/chart" uri="{CE6537A1-D6FC-4f65-9D91-7224C49458BB}"/>
            </c:extLst>
          </c:dLbls>
          <c:cat>
            <c:strRef>
              <c:f>Sheet1!$A$2:$A$3</c:f>
              <c:strCache>
                <c:ptCount val="2"/>
                <c:pt idx="0">
                  <c:v>1st Qtr</c:v>
                </c:pt>
                <c:pt idx="1">
                  <c:v>2nd Qtr</c:v>
                </c:pt>
              </c:strCache>
            </c:strRef>
          </c:cat>
          <c:val>
            <c:numRef>
              <c:f>Sheet1!$B$2:$B$3</c:f>
              <c:numCache>
                <c:formatCode>General</c:formatCode>
                <c:ptCount val="2"/>
                <c:pt idx="0">
                  <c:v>86.0</c:v>
                </c:pt>
                <c:pt idx="1">
                  <c:v>14.0</c:v>
                </c:pt>
              </c:numCache>
            </c:numRef>
          </c:val>
          <c:extLst xmlns:c16r2="http://schemas.microsoft.com/office/drawing/2015/06/chart">
            <c:ext xmlns:c16="http://schemas.microsoft.com/office/drawing/2014/chart" uri="{C3380CC4-5D6E-409C-BE32-E72D297353CC}">
              <c16:uniqueId val="{00000004-25C7-4461-87DB-18C2E81DF43B}"/>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n-US"/>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hr-HR"/>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1-4C6C-4AF8-8BD8-D4DBE4E53A9C}"/>
              </c:ext>
            </c:extLst>
          </c:dPt>
          <c:dPt>
            <c:idx val="1"/>
            <c:bubble3D val="0"/>
            <c:spPr>
              <a:solidFill>
                <a:srgbClr val="FFFFFF">
                  <a:lumMod val="85000"/>
                </a:srgbClr>
              </a:solidFill>
              <a:ln>
                <a:noFill/>
              </a:ln>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3-4C6C-4AF8-8BD8-D4DBE4E53A9C}"/>
              </c:ext>
            </c:extLst>
          </c:dPt>
          <c:dLbls>
            <c:dLbl>
              <c:idx val="0"/>
              <c:layout>
                <c:manualLayout>
                  <c:x val="-0.198797511422183"/>
                  <c:y val="-0.180893079154579"/>
                </c:manualLayout>
              </c:layout>
              <c:tx>
                <c:rich>
                  <a:bodyPr/>
                  <a:lstStyle/>
                  <a:p>
                    <a:r>
                      <a:rPr lang="mr-IN" sz="1100" b="1">
                        <a:solidFill>
                          <a:schemeClr val="bg1"/>
                        </a:solidFill>
                      </a:rPr>
                      <a:t>72%</a:t>
                    </a:r>
                    <a:endParaRPr lang="mr-IN"/>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1-4C6C-4AF8-8BD8-D4DBE4E53A9C}"/>
                </c:ext>
                <c:ext xmlns:c15="http://schemas.microsoft.com/office/drawing/2012/chart" uri="{CE6537A1-D6FC-4f65-9D91-7224C49458BB}">
                  <c15:layout/>
                </c:ext>
              </c:extLst>
            </c:dLbl>
            <c:dLbl>
              <c:idx val="1"/>
              <c:layout>
                <c:manualLayout>
                  <c:x val="0.187408379508117"/>
                  <c:y val="0.149562094211908"/>
                </c:manualLayout>
              </c:layout>
              <c:tx>
                <c:rich>
                  <a:bodyPr/>
                  <a:lstStyle/>
                  <a:p>
                    <a:r>
                      <a:rPr lang="mr-IN" sz="1100" b="1">
                        <a:solidFill>
                          <a:schemeClr val="bg1"/>
                        </a:solidFill>
                      </a:rPr>
                      <a:t>28%</a:t>
                    </a:r>
                    <a:endParaRPr lang="mr-IN"/>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3-4C6C-4AF8-8BD8-D4DBE4E53A9C}"/>
                </c:ex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n-US"/>
              </a:p>
            </c:txPr>
            <c:showLegendKey val="0"/>
            <c:showVal val="0"/>
            <c:showCatName val="1"/>
            <c:showSerName val="0"/>
            <c:showPercent val="1"/>
            <c:showBubbleSize val="0"/>
            <c:showLeaderLines val="1"/>
            <c:extLst xmlns:c16r2="http://schemas.microsoft.com/office/drawing/2015/06/char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72.0</c:v>
                </c:pt>
                <c:pt idx="1">
                  <c:v>28.0</c:v>
                </c:pt>
              </c:numCache>
            </c:numRef>
          </c:val>
          <c:extLst xmlns:c16r2="http://schemas.microsoft.com/office/drawing/2015/06/chart">
            <c:ext xmlns:c16="http://schemas.microsoft.com/office/drawing/2014/chart" uri="{C3380CC4-5D6E-409C-BE32-E72D297353CC}">
              <c16:uniqueId val="{00000004-4C6C-4AF8-8BD8-D4DBE4E53A9C}"/>
            </c:ext>
          </c:extLst>
        </c:ser>
        <c:dLbls>
          <c:showLegendKey val="0"/>
          <c:showVal val="0"/>
          <c:showCatName val="1"/>
          <c:showSerName val="0"/>
          <c:showPercent val="1"/>
          <c:showBubbleSize val="0"/>
          <c:showLeaderLines val="1"/>
        </c:dLbls>
        <c:firstSliceAng val="0"/>
      </c:pieChart>
    </c:plotArea>
    <c:plotVisOnly val="1"/>
    <c:dispBlanksAs val="gap"/>
    <c:showDLblsOverMax val="0"/>
  </c:chart>
  <c:spPr>
    <a:ln>
      <a:noFill/>
    </a:ln>
  </c:spPr>
  <c:txPr>
    <a:bodyPr/>
    <a:lstStyle/>
    <a:p>
      <a:pPr>
        <a:defRPr sz="1800"/>
      </a:pPr>
      <a:endParaRPr lang="en-US"/>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hr-HR"/>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1-DE1A-41D1-98F2-ADDC9D325528}"/>
              </c:ext>
            </c:extLst>
          </c:dPt>
          <c:dPt>
            <c:idx val="1"/>
            <c:bubble3D val="0"/>
            <c:spPr>
              <a:solidFill>
                <a:srgbClr val="FFFFFF">
                  <a:lumMod val="85000"/>
                </a:srgbClr>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3-DE1A-41D1-98F2-ADDC9D325528}"/>
              </c:ext>
            </c:extLst>
          </c:dPt>
          <c:dLbls>
            <c:dLbl>
              <c:idx val="0"/>
              <c:layout>
                <c:manualLayout>
                  <c:x val="-0.198797511422183"/>
                  <c:y val="-0.180893079154579"/>
                </c:manualLayout>
              </c:layout>
              <c:tx>
                <c:rich>
                  <a:bodyPr/>
                  <a:lstStyle/>
                  <a:p>
                    <a:r>
                      <a:rPr lang="mr-IN" sz="1100" b="1">
                        <a:solidFill>
                          <a:schemeClr val="bg1"/>
                        </a:solidFill>
                      </a:rPr>
                      <a:t>77%</a:t>
                    </a:r>
                    <a:endParaRPr lang="mr-IN"/>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1-DE1A-41D1-98F2-ADDC9D325528}"/>
                </c:ext>
                <c:ext xmlns:c15="http://schemas.microsoft.com/office/drawing/2012/chart" uri="{CE6537A1-D6FC-4f65-9D91-7224C49458BB}">
                  <c15:layout/>
                </c:ext>
              </c:extLst>
            </c:dLbl>
            <c:dLbl>
              <c:idx val="1"/>
              <c:layout>
                <c:manualLayout>
                  <c:x val="0.144198502964907"/>
                  <c:y val="0.210965602983838"/>
                </c:manualLayout>
              </c:layout>
              <c:tx>
                <c:rich>
                  <a:bodyPr/>
                  <a:lstStyle/>
                  <a:p>
                    <a:r>
                      <a:rPr lang="mr-IN" sz="1100" b="1">
                        <a:solidFill>
                          <a:schemeClr val="bg1"/>
                        </a:solidFill>
                      </a:rPr>
                      <a:t>23%</a:t>
                    </a:r>
                    <a:endParaRPr lang="mr-IN"/>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3-DE1A-41D1-98F2-ADDC9D325528}"/>
                </c:ex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n-US"/>
              </a:p>
            </c:txPr>
            <c:showLegendKey val="0"/>
            <c:showVal val="0"/>
            <c:showCatName val="1"/>
            <c:showSerName val="0"/>
            <c:showPercent val="1"/>
            <c:showBubbleSize val="0"/>
            <c:showLeaderLines val="1"/>
            <c:extLst xmlns:c16r2="http://schemas.microsoft.com/office/drawing/2015/06/char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77.0</c:v>
                </c:pt>
                <c:pt idx="1">
                  <c:v>23.0</c:v>
                </c:pt>
              </c:numCache>
            </c:numRef>
          </c:val>
          <c:extLst xmlns:c16r2="http://schemas.microsoft.com/office/drawing/2015/06/chart">
            <c:ext xmlns:c16="http://schemas.microsoft.com/office/drawing/2014/chart" uri="{C3380CC4-5D6E-409C-BE32-E72D297353CC}">
              <c16:uniqueId val="{00000004-DE1A-41D1-98F2-ADDC9D325528}"/>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n-US"/>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hr-HR"/>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1-3029-44CD-9713-D819BC426C1A}"/>
              </c:ext>
            </c:extLst>
          </c:dPt>
          <c:dPt>
            <c:idx val="1"/>
            <c:bubble3D val="0"/>
            <c:spPr>
              <a:solidFill>
                <a:srgbClr val="FFFFFF">
                  <a:lumMod val="85000"/>
                </a:srgbClr>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3-3029-44CD-9713-D819BC426C1A}"/>
              </c:ext>
            </c:extLst>
          </c:dPt>
          <c:dLbls>
            <c:dLbl>
              <c:idx val="0"/>
              <c:layout>
                <c:manualLayout>
                  <c:x val="-0.198797511422183"/>
                  <c:y val="-0.180893079154579"/>
                </c:manualLayout>
              </c:layout>
              <c:tx>
                <c:rich>
                  <a:bodyPr/>
                  <a:lstStyle/>
                  <a:p>
                    <a:r>
                      <a:rPr lang="mr-IN" sz="1100" b="1">
                        <a:solidFill>
                          <a:schemeClr val="bg1"/>
                        </a:solidFill>
                      </a:rPr>
                      <a:t>70%</a:t>
                    </a:r>
                    <a:endParaRPr lang="mr-IN"/>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1-3029-44CD-9713-D819BC426C1A}"/>
                </c:ext>
                <c:ext xmlns:c15="http://schemas.microsoft.com/office/drawing/2012/chart" uri="{CE6537A1-D6FC-4f65-9D91-7224C49458BB}">
                  <c15:layout/>
                </c:ext>
              </c:extLst>
            </c:dLbl>
            <c:dLbl>
              <c:idx val="1"/>
              <c:layout>
                <c:manualLayout>
                  <c:x val="0.187408379508117"/>
                  <c:y val="0.158334024036469"/>
                </c:manualLayout>
              </c:layout>
              <c:tx>
                <c:rich>
                  <a:bodyPr/>
                  <a:lstStyle/>
                  <a:p>
                    <a:r>
                      <a:rPr lang="mr-IN" sz="1100" b="1">
                        <a:solidFill>
                          <a:schemeClr val="bg1"/>
                        </a:solidFill>
                      </a:rPr>
                      <a:t>30%</a:t>
                    </a:r>
                    <a:endParaRPr lang="mr-IN"/>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3-3029-44CD-9713-D819BC426C1A}"/>
                </c:ex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n-US"/>
              </a:p>
            </c:txPr>
            <c:showLegendKey val="0"/>
            <c:showVal val="0"/>
            <c:showCatName val="1"/>
            <c:showSerName val="0"/>
            <c:showPercent val="1"/>
            <c:showBubbleSize val="0"/>
            <c:showLeaderLines val="1"/>
            <c:extLst xmlns:c16r2="http://schemas.microsoft.com/office/drawing/2015/06/char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70.0</c:v>
                </c:pt>
                <c:pt idx="1">
                  <c:v>30.0</c:v>
                </c:pt>
              </c:numCache>
            </c:numRef>
          </c:val>
          <c:extLst xmlns:c16r2="http://schemas.microsoft.com/office/drawing/2015/06/chart">
            <c:ext xmlns:c16="http://schemas.microsoft.com/office/drawing/2014/chart" uri="{C3380CC4-5D6E-409C-BE32-E72D297353CC}">
              <c16:uniqueId val="{00000004-3029-44CD-9713-D819BC426C1A}"/>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n-US"/>
    </a:p>
  </c:txPr>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hr-HR"/>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1-F061-4805-AACE-AA77A10EA9DE}"/>
              </c:ext>
            </c:extLst>
          </c:dPt>
          <c:dPt>
            <c:idx val="1"/>
            <c:bubble3D val="0"/>
            <c:spPr>
              <a:solidFill>
                <a:srgbClr val="FFFFFF">
                  <a:lumMod val="85000"/>
                </a:srgbClr>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3-F061-4805-AACE-AA77A10EA9DE}"/>
              </c:ext>
            </c:extLst>
          </c:dPt>
          <c:dLbls>
            <c:dLbl>
              <c:idx val="0"/>
              <c:layout>
                <c:manualLayout>
                  <c:x val="-0.204970836978711"/>
                  <c:y val="-0.154577289680895"/>
                </c:manualLayout>
              </c:layout>
              <c:tx>
                <c:rich>
                  <a:bodyPr/>
                  <a:lstStyle/>
                  <a:p>
                    <a:r>
                      <a:rPr lang="mr-IN" sz="1100" b="1">
                        <a:solidFill>
                          <a:schemeClr val="bg1"/>
                        </a:solidFill>
                      </a:rPr>
                      <a:t>61%</a:t>
                    </a:r>
                    <a:endParaRPr lang="mr-IN"/>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1-F061-4805-AACE-AA77A10EA9DE}"/>
                </c:ext>
                <c:ext xmlns:c15="http://schemas.microsoft.com/office/drawing/2012/chart" uri="{CE6537A1-D6FC-4f65-9D91-7224C49458BB}">
                  <c15:layout/>
                </c:ext>
              </c:extLst>
            </c:dLbl>
            <c:dLbl>
              <c:idx val="1"/>
              <c:layout>
                <c:manualLayout>
                  <c:x val="0.199754058520463"/>
                  <c:y val="0.123245614035088"/>
                </c:manualLayout>
              </c:layout>
              <c:tx>
                <c:rich>
                  <a:bodyPr/>
                  <a:lstStyle/>
                  <a:p>
                    <a:r>
                      <a:rPr lang="mr-IN" sz="1100" b="1">
                        <a:solidFill>
                          <a:schemeClr val="bg1"/>
                        </a:solidFill>
                      </a:rPr>
                      <a:t>39%</a:t>
                    </a:r>
                    <a:endParaRPr lang="mr-IN"/>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3-F061-4805-AACE-AA77A10EA9DE}"/>
                </c:ex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n-US"/>
              </a:p>
            </c:txPr>
            <c:showLegendKey val="0"/>
            <c:showVal val="0"/>
            <c:showCatName val="1"/>
            <c:showSerName val="0"/>
            <c:showPercent val="1"/>
            <c:showBubbleSize val="0"/>
            <c:showLeaderLines val="1"/>
            <c:extLst xmlns:c16r2="http://schemas.microsoft.com/office/drawing/2015/06/char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61.0</c:v>
                </c:pt>
                <c:pt idx="1">
                  <c:v>39.0</c:v>
                </c:pt>
              </c:numCache>
            </c:numRef>
          </c:val>
          <c:extLst xmlns:c16r2="http://schemas.microsoft.com/office/drawing/2015/06/chart">
            <c:ext xmlns:c16="http://schemas.microsoft.com/office/drawing/2014/chart" uri="{C3380CC4-5D6E-409C-BE32-E72D297353CC}">
              <c16:uniqueId val="{00000004-F061-4805-AACE-AA77A10EA9DE}"/>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n-US"/>
    </a:p>
  </c:txPr>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hr-HR"/>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1-3F53-4E61-A546-05D12B3B2ED7}"/>
              </c:ext>
            </c:extLst>
          </c:dPt>
          <c:dPt>
            <c:idx val="1"/>
            <c:bubble3D val="0"/>
            <c:spPr>
              <a:solidFill>
                <a:srgbClr val="FFFFFF">
                  <a:lumMod val="85000"/>
                </a:srgbClr>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3-3F53-4E61-A546-05D12B3B2ED7}"/>
              </c:ext>
            </c:extLst>
          </c:dPt>
          <c:dLbls>
            <c:dLbl>
              <c:idx val="0"/>
              <c:layout>
                <c:manualLayout>
                  <c:x val="-0.100032079323418"/>
                  <c:y val="-0.259841828981904"/>
                </c:manualLayout>
              </c:layout>
              <c:tx>
                <c:rich>
                  <a:bodyPr/>
                  <a:lstStyle/>
                  <a:p>
                    <a:r>
                      <a:rPr lang="mr-IN" sz="1100" b="1">
                        <a:solidFill>
                          <a:schemeClr val="bg1"/>
                        </a:solidFill>
                      </a:rPr>
                      <a:t>94%</a:t>
                    </a:r>
                    <a:endParaRPr lang="mr-IN"/>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1-3F53-4E61-A546-05D12B3B2ED7}"/>
                </c:ext>
                <c:ext xmlns:c15="http://schemas.microsoft.com/office/drawing/2012/chart" uri="{CE6537A1-D6FC-4f65-9D91-7224C49458BB}">
                  <c15:layout/>
                </c:ext>
              </c:extLst>
            </c:dLbl>
            <c:dLbl>
              <c:idx val="1"/>
              <c:layout>
                <c:manualLayout>
                  <c:x val="0.0577782638281325"/>
                  <c:y val="0.184649813510153"/>
                </c:manualLayout>
              </c:layout>
              <c:tx>
                <c:rich>
                  <a:bodyPr/>
                  <a:lstStyle/>
                  <a:p>
                    <a:r>
                      <a:rPr lang="mr-IN" sz="1100" b="1">
                        <a:solidFill>
                          <a:schemeClr val="bg1"/>
                        </a:solidFill>
                      </a:rPr>
                      <a:t>6%</a:t>
                    </a:r>
                    <a:endParaRPr lang="mr-IN"/>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3-3F53-4E61-A546-05D12B3B2ED7}"/>
                </c:ex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n-US"/>
              </a:p>
            </c:txPr>
            <c:showLegendKey val="0"/>
            <c:showVal val="0"/>
            <c:showCatName val="1"/>
            <c:showSerName val="0"/>
            <c:showPercent val="1"/>
            <c:showBubbleSize val="0"/>
            <c:showLeaderLines val="1"/>
            <c:extLst xmlns:c16r2="http://schemas.microsoft.com/office/drawing/2015/06/char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94.0</c:v>
                </c:pt>
                <c:pt idx="1">
                  <c:v>6.0</c:v>
                </c:pt>
              </c:numCache>
            </c:numRef>
          </c:val>
          <c:extLst xmlns:c16r2="http://schemas.microsoft.com/office/drawing/2015/06/chart">
            <c:ext xmlns:c16="http://schemas.microsoft.com/office/drawing/2014/chart" uri="{C3380CC4-5D6E-409C-BE32-E72D297353CC}">
              <c16:uniqueId val="{00000004-3F53-4E61-A546-05D12B3B2ED7}"/>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n-US"/>
    </a:p>
  </c:txPr>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hr-HR"/>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1-CDC0-4A82-8B10-3BE47A7E8375}"/>
              </c:ext>
            </c:extLst>
          </c:dPt>
          <c:dPt>
            <c:idx val="1"/>
            <c:bubble3D val="0"/>
            <c:spPr>
              <a:solidFill>
                <a:srgbClr val="FFFFFF">
                  <a:lumMod val="85000"/>
                </a:srgbClr>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3-CDC0-4A82-8B10-3BE47A7E8375}"/>
              </c:ext>
            </c:extLst>
          </c:dPt>
          <c:dLbls>
            <c:dLbl>
              <c:idx val="0"/>
              <c:layout>
                <c:manualLayout>
                  <c:x val="-0.18027947895402"/>
                  <c:y val="-0.242297969332781"/>
                </c:manualLayout>
              </c:layout>
              <c:tx>
                <c:rich>
                  <a:bodyPr/>
                  <a:lstStyle/>
                  <a:p>
                    <a:r>
                      <a:rPr lang="mr-IN" sz="1100" b="1">
                        <a:solidFill>
                          <a:schemeClr val="bg1"/>
                        </a:solidFill>
                      </a:rPr>
                      <a:t>88%</a:t>
                    </a:r>
                    <a:endParaRPr lang="mr-IN"/>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1-CDC0-4A82-8B10-3BE47A7E8375}"/>
                </c:ext>
                <c:ext xmlns:c15="http://schemas.microsoft.com/office/drawing/2012/chart" uri="{CE6537A1-D6FC-4f65-9D91-7224C49458BB}">
                  <c15:layout/>
                </c:ext>
              </c:extLst>
            </c:dLbl>
            <c:dLbl>
              <c:idx val="1"/>
              <c:layout>
                <c:manualLayout>
                  <c:x val="0.131852337902207"/>
                  <c:y val="0.167105953861031"/>
                </c:manualLayout>
              </c:layout>
              <c:tx>
                <c:rich>
                  <a:bodyPr/>
                  <a:lstStyle/>
                  <a:p>
                    <a:r>
                      <a:rPr lang="mr-IN" sz="1100" b="1">
                        <a:solidFill>
                          <a:schemeClr val="bg1"/>
                        </a:solidFill>
                      </a:rPr>
                      <a:t>12%</a:t>
                    </a:r>
                    <a:endParaRPr lang="mr-IN"/>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3-CDC0-4A82-8B10-3BE47A7E8375}"/>
                </c:ex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n-US"/>
              </a:p>
            </c:txPr>
            <c:showLegendKey val="0"/>
            <c:showVal val="0"/>
            <c:showCatName val="1"/>
            <c:showSerName val="0"/>
            <c:showPercent val="1"/>
            <c:showBubbleSize val="0"/>
            <c:showLeaderLines val="1"/>
            <c:extLst xmlns:c16r2="http://schemas.microsoft.com/office/drawing/2015/06/char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88.0</c:v>
                </c:pt>
                <c:pt idx="1">
                  <c:v>12.0</c:v>
                </c:pt>
              </c:numCache>
            </c:numRef>
          </c:val>
          <c:extLst xmlns:c16r2="http://schemas.microsoft.com/office/drawing/2015/06/chart">
            <c:ext xmlns:c16="http://schemas.microsoft.com/office/drawing/2014/chart" uri="{C3380CC4-5D6E-409C-BE32-E72D297353CC}">
              <c16:uniqueId val="{00000004-CDC0-4A82-8B10-3BE47A7E8375}"/>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n-US"/>
    </a:p>
  </c:txPr>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hr-HR"/>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c:spPr>
          <c:dPt>
            <c:idx val="0"/>
            <c:bubble3D val="0"/>
            <c:spPr>
              <a:solidFill>
                <a:srgbClr val="70ACBB"/>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1-3D98-452D-BD34-9D6B5051FF77}"/>
              </c:ext>
            </c:extLst>
          </c:dPt>
          <c:dPt>
            <c:idx val="1"/>
            <c:bubble3D val="0"/>
            <c:spPr>
              <a:solidFill>
                <a:srgbClr val="FFFFFF">
                  <a:lumMod val="85000"/>
                </a:srgbClr>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3-3D98-452D-BD34-9D6B5051FF77}"/>
              </c:ext>
            </c:extLst>
          </c:dPt>
          <c:dLbls>
            <c:dLbl>
              <c:idx val="0"/>
              <c:layout>
                <c:manualLayout>
                  <c:x val="-0.254353553028094"/>
                  <c:y val="-0.17212253073629"/>
                </c:manualLayout>
              </c:layout>
              <c:tx>
                <c:rich>
                  <a:bodyPr/>
                  <a:lstStyle/>
                  <a:p>
                    <a:r>
                      <a:rPr lang="mr-IN" sz="1100" b="1">
                        <a:solidFill>
                          <a:schemeClr val="bg1"/>
                        </a:solidFill>
                      </a:rPr>
                      <a:t>76%</a:t>
                    </a:r>
                    <a:endParaRPr lang="mr-IN"/>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1-3D98-452D-BD34-9D6B5051FF77}"/>
                </c:ext>
                <c:ext xmlns:c15="http://schemas.microsoft.com/office/drawing/2012/chart" uri="{CE6537A1-D6FC-4f65-9D91-7224C49458BB}">
                  <c15:layout/>
                </c:ext>
              </c:extLst>
            </c:dLbl>
            <c:dLbl>
              <c:idx val="1"/>
              <c:layout>
                <c:manualLayout>
                  <c:x val="0.156543695926898"/>
                  <c:y val="0.184649813510153"/>
                </c:manualLayout>
              </c:layout>
              <c:tx>
                <c:rich>
                  <a:bodyPr/>
                  <a:lstStyle/>
                  <a:p>
                    <a:r>
                      <a:rPr lang="mr-IN" sz="1100" b="1">
                        <a:solidFill>
                          <a:schemeClr val="bg1"/>
                        </a:solidFill>
                      </a:rPr>
                      <a:t>24%</a:t>
                    </a:r>
                    <a:endParaRPr lang="mr-IN"/>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3-3D98-452D-BD34-9D6B5051FF77}"/>
                </c:ex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n-US"/>
              </a:p>
            </c:txPr>
            <c:showLegendKey val="0"/>
            <c:showVal val="0"/>
            <c:showCatName val="1"/>
            <c:showSerName val="0"/>
            <c:showPercent val="1"/>
            <c:showBubbleSize val="0"/>
            <c:showLeaderLines val="1"/>
            <c:extLst xmlns:c16r2="http://schemas.microsoft.com/office/drawing/2015/06/char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76.0</c:v>
                </c:pt>
                <c:pt idx="1">
                  <c:v>24.0</c:v>
                </c:pt>
              </c:numCache>
            </c:numRef>
          </c:val>
          <c:extLst xmlns:c16r2="http://schemas.microsoft.com/office/drawing/2015/06/chart">
            <c:ext xmlns:c16="http://schemas.microsoft.com/office/drawing/2014/chart" uri="{C3380CC4-5D6E-409C-BE32-E72D297353CC}">
              <c16:uniqueId val="{00000004-3D98-452D-BD34-9D6B5051FF77}"/>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n-US"/>
    </a:p>
  </c:txPr>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hr-HR"/>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1-82C0-4A1D-8AB3-79AE2FC94110}"/>
              </c:ext>
            </c:extLst>
          </c:dPt>
          <c:dPt>
            <c:idx val="1"/>
            <c:bubble3D val="0"/>
            <c:spPr>
              <a:solidFill>
                <a:srgbClr val="FFFFFF">
                  <a:lumMod val="85000"/>
                </a:srgbClr>
              </a:solidFill>
              <a:ln>
                <a:noFill/>
              </a:ln>
              <a:effectLst/>
              <a:scene3d>
                <a:camera prst="orthographicFront"/>
                <a:lightRig rig="twoPt" dir="tl"/>
              </a:scene3d>
              <a:sp3d prstMaterial="flat"/>
            </c:spPr>
            <c:extLst xmlns:c16r2="http://schemas.microsoft.com/office/drawing/2015/06/chart">
              <c:ext xmlns:c16="http://schemas.microsoft.com/office/drawing/2014/chart" uri="{C3380CC4-5D6E-409C-BE32-E72D297353CC}">
                <c16:uniqueId val="{00000003-82C0-4A1D-8AB3-79AE2FC94110}"/>
              </c:ext>
            </c:extLst>
          </c:dPt>
          <c:dLbls>
            <c:dLbl>
              <c:idx val="0"/>
              <c:layout>
                <c:manualLayout>
                  <c:x val="-0.161760960435501"/>
                  <c:y val="-0.242298660035917"/>
                </c:manualLayout>
              </c:layout>
              <c:tx>
                <c:rich>
                  <a:bodyPr/>
                  <a:lstStyle/>
                  <a:p>
                    <a:r>
                      <a:rPr lang="mr-IN" sz="1100" b="1">
                        <a:solidFill>
                          <a:schemeClr val="bg1"/>
                        </a:solidFill>
                      </a:rPr>
                      <a:t>90%</a:t>
                    </a:r>
                    <a:endParaRPr lang="mr-IN"/>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1-82C0-4A1D-8AB3-79AE2FC94110}"/>
                </c:ext>
                <c:ext xmlns:c15="http://schemas.microsoft.com/office/drawing/2012/chart" uri="{CE6537A1-D6FC-4f65-9D91-7224C49458BB}">
                  <c15:layout/>
                </c:ext>
              </c:extLst>
            </c:dLbl>
            <c:dLbl>
              <c:idx val="1"/>
              <c:layout>
                <c:manualLayout>
                  <c:x val="0.131852337902207"/>
                  <c:y val="0.167105953861031"/>
                </c:manualLayout>
              </c:layout>
              <c:tx>
                <c:rich>
                  <a:bodyPr/>
                  <a:lstStyle/>
                  <a:p>
                    <a:r>
                      <a:rPr lang="mr-IN" sz="1100" b="1">
                        <a:solidFill>
                          <a:schemeClr val="bg1"/>
                        </a:solidFill>
                      </a:rPr>
                      <a:t>10%</a:t>
                    </a:r>
                    <a:endParaRPr lang="mr-IN"/>
                  </a:p>
                </c:rich>
              </c:tx>
              <c:showLegendKey val="0"/>
              <c:showVal val="0"/>
              <c:showCatName val="1"/>
              <c:showSerName val="0"/>
              <c:showPercent val="1"/>
              <c:showBubbleSize val="0"/>
              <c:extLst xmlns:c16r2="http://schemas.microsoft.com/office/drawing/2015/06/chart">
                <c:ext xmlns:c16="http://schemas.microsoft.com/office/drawing/2014/chart" uri="{C3380CC4-5D6E-409C-BE32-E72D297353CC}">
                  <c16:uniqueId val="{00000003-82C0-4A1D-8AB3-79AE2FC94110}"/>
                </c:ext>
                <c:ext xmlns:c15="http://schemas.microsoft.com/office/drawing/2012/chart" uri="{CE6537A1-D6FC-4f65-9D91-7224C49458BB}">
                  <c15:layout/>
                </c:ext>
              </c:extLst>
            </c:dLbl>
            <c:spPr>
              <a:noFill/>
              <a:ln>
                <a:noFill/>
              </a:ln>
              <a:effectLst/>
            </c:spPr>
            <c:txPr>
              <a:bodyPr/>
              <a:lstStyle/>
              <a:p>
                <a:pPr algn="l">
                  <a:defRPr sz="1100" b="1">
                    <a:solidFill>
                      <a:schemeClr val="bg1"/>
                    </a:solidFill>
                  </a:defRPr>
                </a:pPr>
                <a:endParaRPr lang="en-US"/>
              </a:p>
            </c:txPr>
            <c:showLegendKey val="0"/>
            <c:showVal val="0"/>
            <c:showCatName val="1"/>
            <c:showSerName val="0"/>
            <c:showPercent val="1"/>
            <c:showBubbleSize val="0"/>
            <c:showLeaderLines val="1"/>
            <c:extLst xmlns:c16r2="http://schemas.microsoft.com/office/drawing/2015/06/char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90.0</c:v>
                </c:pt>
                <c:pt idx="1">
                  <c:v>10.0</c:v>
                </c:pt>
              </c:numCache>
            </c:numRef>
          </c:val>
          <c:extLst xmlns:c16r2="http://schemas.microsoft.com/office/drawing/2015/06/chart">
            <c:ext xmlns:c16="http://schemas.microsoft.com/office/drawing/2014/chart" uri="{C3380CC4-5D6E-409C-BE32-E72D297353CC}">
              <c16:uniqueId val="{00000004-82C0-4A1D-8AB3-79AE2FC94110}"/>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n-US"/>
    </a:p>
  </c:txPr>
  <c:externalData r:id="rId2">
    <c:autoUpdate val="0"/>
  </c:externalData>
</c:chartSpace>
</file>

<file path=ppt/media/image1.png>
</file>

<file path=ppt/media/image10.png>
</file>

<file path=ppt/media/image11.tif>
</file>

<file path=ppt/media/image12.png>
</file>

<file path=ppt/media/image13.png>
</file>

<file path=ppt/media/image14.gif>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tiff>
</file>

<file path=ppt/media/image23.png>
</file>

<file path=ppt/media/image24.tiff>
</file>

<file path=ppt/media/image25.png>
</file>

<file path=ppt/media/image3.png>
</file>

<file path=ppt/media/image31.jpe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6.tiff>
</file>

<file path=ppt/media/image7.png>
</file>

<file path=ppt/media/image8.png>
</file>

<file path=ppt/media/image9.tif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34C884-B1D7-A043-A4AA-521744755A4B}" type="datetimeFigureOut">
              <a:rPr lang="en-US" smtClean="0"/>
              <a:t>12/1/16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097B6B-FF96-F443-AED4-FFB28983C4F8}" type="slidenum">
              <a:rPr lang="en-US" smtClean="0"/>
              <a:t>‹#›</a:t>
            </a:fld>
            <a:endParaRPr lang="en-US"/>
          </a:p>
        </p:txBody>
      </p:sp>
    </p:spTree>
    <p:extLst>
      <p:ext uri="{BB962C8B-B14F-4D97-AF65-F5344CB8AC3E}">
        <p14:creationId xmlns:p14="http://schemas.microsoft.com/office/powerpoint/2010/main" val="485560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Thanks</a:t>
            </a:r>
            <a:r>
              <a:rPr lang="en-US" baseline="0" dirty="0" smtClean="0"/>
              <a:t> </a:t>
            </a:r>
            <a:r>
              <a:rPr lang="mr-IN" baseline="0" dirty="0" smtClean="0"/>
              <a:t>–</a:t>
            </a:r>
            <a:r>
              <a:rPr lang="en-US" baseline="0" dirty="0" smtClean="0"/>
              <a:t> Saturday</a:t>
            </a:r>
          </a:p>
          <a:p>
            <a:pPr marL="171450" indent="-171450">
              <a:buFont typeface="Arial" charset="0"/>
              <a:buChar char="•"/>
            </a:pPr>
            <a:r>
              <a:rPr lang="en-US" baseline="0" dirty="0" smtClean="0"/>
              <a:t>3 topics</a:t>
            </a:r>
            <a:br>
              <a:rPr lang="en-US" baseline="0" dirty="0" smtClean="0"/>
            </a:br>
            <a:r>
              <a:rPr lang="en-US" baseline="0" dirty="0" smtClean="0"/>
              <a:t>40-50 minutes (Intro to </a:t>
            </a:r>
            <a:r>
              <a:rPr lang="en-US" baseline="0" dirty="0" err="1" smtClean="0"/>
              <a:t>Xamarin</a:t>
            </a:r>
            <a:r>
              <a:rPr lang="en-US" baseline="0" dirty="0" smtClean="0"/>
              <a:t> longer)</a:t>
            </a:r>
          </a:p>
          <a:p>
            <a:pPr marL="628650" lvl="1" indent="-171450">
              <a:buFont typeface="Arial" charset="0"/>
              <a:buChar char="•"/>
            </a:pPr>
            <a:r>
              <a:rPr lang="en-US" baseline="0" dirty="0" smtClean="0"/>
              <a:t>Introduction to </a:t>
            </a:r>
            <a:r>
              <a:rPr lang="en-US" baseline="0" dirty="0" err="1" smtClean="0"/>
              <a:t>Xamarin</a:t>
            </a:r>
            <a:r>
              <a:rPr lang="en-US" baseline="0" dirty="0" smtClean="0"/>
              <a:t/>
            </a:r>
            <a:br>
              <a:rPr lang="en-US" baseline="0" dirty="0" smtClean="0"/>
            </a:br>
            <a:r>
              <a:rPr lang="en-US" baseline="0" dirty="0" smtClean="0"/>
              <a:t>Platform (Products)</a:t>
            </a:r>
            <a:endParaRPr lang="en-US" baseline="0" dirty="0" smtClean="0"/>
          </a:p>
          <a:p>
            <a:pPr marL="1085850" lvl="2" indent="-171450">
              <a:buFont typeface="Arial" charset="0"/>
              <a:buChar char="•"/>
            </a:pPr>
            <a:r>
              <a:rPr lang="en-US" baseline="0" dirty="0" err="1" smtClean="0"/>
              <a:t>Xamarin</a:t>
            </a:r>
            <a:r>
              <a:rPr lang="en-US" baseline="0" dirty="0" smtClean="0"/>
              <a:t> Traditional/Standard</a:t>
            </a:r>
          </a:p>
          <a:p>
            <a:pPr marL="1543050" lvl="3" indent="-171450">
              <a:buFont typeface="Arial" charset="0"/>
              <a:buChar char="•"/>
            </a:pPr>
            <a:r>
              <a:rPr lang="en-US" baseline="0" dirty="0" err="1" smtClean="0"/>
              <a:t>Xamarin.Android</a:t>
            </a:r>
            <a:endParaRPr lang="en-US" baseline="0" dirty="0" smtClean="0"/>
          </a:p>
          <a:p>
            <a:pPr marL="1543050" lvl="3" indent="-171450">
              <a:buFont typeface="Arial" charset="0"/>
              <a:buChar char="•"/>
            </a:pPr>
            <a:r>
              <a:rPr lang="en-US" baseline="0" dirty="0" err="1" smtClean="0"/>
              <a:t>Xamarin.iOS</a:t>
            </a:r>
            <a:endParaRPr lang="en-US" baseline="0" dirty="0" smtClean="0"/>
          </a:p>
          <a:p>
            <a:pPr marL="1085850" lvl="2" indent="-171450">
              <a:buFont typeface="Arial" charset="0"/>
              <a:buChar char="•"/>
            </a:pPr>
            <a:r>
              <a:rPr lang="en-US" baseline="0" dirty="0" smtClean="0"/>
              <a:t>Other products</a:t>
            </a:r>
          </a:p>
          <a:p>
            <a:pPr marL="628650" lvl="1" indent="-171450">
              <a:buFont typeface="Arial" charset="0"/>
              <a:buChar char="•"/>
            </a:pPr>
            <a:r>
              <a:rPr lang="en-US" baseline="0" dirty="0" err="1" smtClean="0"/>
              <a:t>Xamarin.Forms</a:t>
            </a:r>
            <a:r>
              <a:rPr lang="en-US" baseline="0" dirty="0" smtClean="0"/>
              <a:t/>
            </a:r>
            <a:br>
              <a:rPr lang="en-US" baseline="0" dirty="0" smtClean="0"/>
            </a:br>
            <a:r>
              <a:rPr lang="en-US" baseline="0" dirty="0" err="1" smtClean="0"/>
              <a:t>xplat</a:t>
            </a:r>
            <a:r>
              <a:rPr lang="en-US" baseline="0" dirty="0" smtClean="0"/>
              <a:t> layer above Traditional approach</a:t>
            </a:r>
          </a:p>
          <a:p>
            <a:pPr marL="628650" lvl="1" indent="-171450">
              <a:buFont typeface="Arial" charset="0"/>
              <a:buChar char="•"/>
            </a:pPr>
            <a:r>
              <a:rPr lang="en-US" baseline="0" dirty="0" smtClean="0"/>
              <a:t>Connected and Disconnected Apps</a:t>
            </a:r>
            <a:br>
              <a:rPr lang="en-US" baseline="0" dirty="0" smtClean="0"/>
            </a:br>
            <a:r>
              <a:rPr lang="en-US" baseline="0" dirty="0" smtClean="0"/>
              <a:t>Azure (but anything works)</a:t>
            </a:r>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a:t>
            </a:fld>
            <a:endParaRPr lang="en-US"/>
          </a:p>
        </p:txBody>
      </p:sp>
    </p:spTree>
    <p:extLst>
      <p:ext uri="{BB962C8B-B14F-4D97-AF65-F5344CB8AC3E}">
        <p14:creationId xmlns:p14="http://schemas.microsoft.com/office/powerpoint/2010/main" val="15534043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12/1/16 11:03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17</a:t>
            </a:fld>
            <a:endParaRPr lang="en-US" dirty="0">
              <a:solidFill>
                <a:prstClr val="black"/>
              </a:solidFill>
            </a:endParaRPr>
          </a:p>
        </p:txBody>
      </p:sp>
    </p:spTree>
    <p:extLst>
      <p:ext uri="{BB962C8B-B14F-4D97-AF65-F5344CB8AC3E}">
        <p14:creationId xmlns:p14="http://schemas.microsoft.com/office/powerpoint/2010/main" val="16262761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12/1/16 11:03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18</a:t>
            </a:fld>
            <a:endParaRPr lang="en-US" dirty="0">
              <a:solidFill>
                <a:prstClr val="black"/>
              </a:solidFill>
            </a:endParaRPr>
          </a:p>
        </p:txBody>
      </p:sp>
    </p:spTree>
    <p:extLst>
      <p:ext uri="{BB962C8B-B14F-4D97-AF65-F5344CB8AC3E}">
        <p14:creationId xmlns:p14="http://schemas.microsoft.com/office/powerpoint/2010/main" val="21307943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Coming up next is bubbles</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12/1/16</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20</a:t>
            </a:fld>
            <a:endParaRPr lang="en-US" dirty="0">
              <a:solidFill>
                <a:prstClr val="black"/>
              </a:solidFill>
            </a:endParaRPr>
          </a:p>
        </p:txBody>
      </p:sp>
    </p:spTree>
    <p:extLst>
      <p:ext uri="{BB962C8B-B14F-4D97-AF65-F5344CB8AC3E}">
        <p14:creationId xmlns:p14="http://schemas.microsoft.com/office/powerpoint/2010/main" val="18846612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Xamarin Studio on Mac offers: Android, iOS and Mac development</a:t>
            </a:r>
          </a:p>
          <a:p>
            <a:r>
              <a:rPr lang="en-US" baseline="0" dirty="0"/>
              <a:t>World Class IDE with great features:</a:t>
            </a:r>
          </a:p>
          <a:p>
            <a:pPr marL="171450" indent="-171450">
              <a:buFont typeface="Arial" panose="020B0604020202020204" pitchFamily="34" charset="0"/>
              <a:buChar char="•"/>
            </a:pPr>
            <a:r>
              <a:rPr lang="en-US" baseline="0" dirty="0"/>
              <a:t>Code Analysis</a:t>
            </a:r>
          </a:p>
          <a:p>
            <a:pPr marL="171450" indent="-171450">
              <a:buFont typeface="Arial" panose="020B0604020202020204" pitchFamily="34" charset="0"/>
              <a:buChar char="•"/>
            </a:pPr>
            <a:r>
              <a:rPr lang="en-US" baseline="0" dirty="0"/>
              <a:t>Upload to Test Flight</a:t>
            </a:r>
          </a:p>
          <a:p>
            <a:pPr marL="171450" indent="-171450">
              <a:buFont typeface="Arial" panose="020B0604020202020204" pitchFamily="34" charset="0"/>
              <a:buChar char="•"/>
            </a:pPr>
            <a:r>
              <a:rPr lang="en-US" baseline="0" dirty="0" err="1"/>
              <a:t>Git</a:t>
            </a:r>
            <a:r>
              <a:rPr lang="en-US" baseline="0" dirty="0"/>
              <a:t> &amp; Subversion  Integration</a:t>
            </a:r>
          </a:p>
          <a:p>
            <a:pPr marL="171450" indent="-171450">
              <a:buFont typeface="Arial" panose="020B0604020202020204" pitchFamily="34" charset="0"/>
              <a:buChar char="•"/>
            </a:pPr>
            <a:r>
              <a:rPr lang="en-US" baseline="0" dirty="0"/>
              <a:t>Code Completion</a:t>
            </a:r>
          </a:p>
          <a:p>
            <a:pPr marL="171450" indent="-171450">
              <a:buFont typeface="Arial" panose="020B0604020202020204" pitchFamily="34" charset="0"/>
              <a:buChar char="•"/>
            </a:pPr>
            <a:r>
              <a:rPr lang="en-US" baseline="0" dirty="0"/>
              <a:t>Code Navigation</a:t>
            </a:r>
          </a:p>
          <a:p>
            <a:pPr marL="0" indent="0">
              <a:buFont typeface="Arial" panose="020B0604020202020204" pitchFamily="34" charset="0"/>
              <a:buNone/>
            </a:pPr>
            <a:r>
              <a:rPr lang="en-US" baseline="0" dirty="0"/>
              <a:t>Easy transition from Visual Studio</a:t>
            </a:r>
          </a:p>
          <a:p>
            <a:pPr marL="0" indent="0">
              <a:buFont typeface="Arial" panose="020B0604020202020204" pitchFamily="34" charset="0"/>
              <a:buNone/>
            </a:pPr>
            <a:r>
              <a:rPr lang="en-US" baseline="0" dirty="0"/>
              <a:t>The same Solution &amp; Projects open in BOTH Xamarin Studio and Visual Studio!</a:t>
            </a:r>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solidFill>
                  <a:prstClr val="black"/>
                </a:solidFill>
              </a:rPr>
              <a:pPr/>
              <a:t>29</a:t>
            </a:fld>
            <a:endParaRPr lang="en-US">
              <a:solidFill>
                <a:prstClr val="black"/>
              </a:solidFill>
            </a:endParaRPr>
          </a:p>
        </p:txBody>
      </p:sp>
    </p:spTree>
    <p:extLst>
      <p:ext uri="{BB962C8B-B14F-4D97-AF65-F5344CB8AC3E}">
        <p14:creationId xmlns:p14="http://schemas.microsoft.com/office/powerpoint/2010/main" val="32475023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35</a:t>
            </a:fld>
            <a:endParaRPr lang="en-US"/>
          </a:p>
        </p:txBody>
      </p:sp>
    </p:spTree>
    <p:extLst>
      <p:ext uri="{BB962C8B-B14F-4D97-AF65-F5344CB8AC3E}">
        <p14:creationId xmlns:p14="http://schemas.microsoft.com/office/powerpoint/2010/main" val="20324524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12/1/16</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42</a:t>
            </a:fld>
            <a:endParaRPr lang="en-US" dirty="0"/>
          </a:p>
        </p:txBody>
      </p:sp>
    </p:spTree>
    <p:extLst>
      <p:ext uri="{BB962C8B-B14F-4D97-AF65-F5344CB8AC3E}">
        <p14:creationId xmlns:p14="http://schemas.microsoft.com/office/powerpoint/2010/main" val="3170974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2</a:t>
            </a:fld>
            <a:endParaRPr lang="en-US"/>
          </a:p>
        </p:txBody>
      </p:sp>
    </p:spTree>
    <p:extLst>
      <p:ext uri="{BB962C8B-B14F-4D97-AF65-F5344CB8AC3E}">
        <p14:creationId xmlns:p14="http://schemas.microsoft.com/office/powerpoint/2010/main" val="21054804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repos</a:t>
            </a:r>
          </a:p>
          <a:p>
            <a:r>
              <a:rPr lang="en-US" dirty="0" smtClean="0"/>
              <a:t>	*	https://</a:t>
            </a:r>
            <a:r>
              <a:rPr lang="en-US" dirty="0" err="1" smtClean="0"/>
              <a:t>github.com</a:t>
            </a:r>
            <a:r>
              <a:rPr lang="en-US" dirty="0" smtClean="0"/>
              <a:t>/</a:t>
            </a:r>
            <a:r>
              <a:rPr lang="en-US" dirty="0" err="1" smtClean="0"/>
              <a:t>Xamarin</a:t>
            </a:r>
            <a:r>
              <a:rPr lang="en-US" dirty="0" smtClean="0"/>
              <a:t>-mono-</a:t>
            </a:r>
            <a:r>
              <a:rPr lang="en-US" dirty="0" err="1" smtClean="0"/>
              <a:t>netfx</a:t>
            </a:r>
            <a:r>
              <a:rPr lang="en-US" dirty="0" smtClean="0"/>
              <a:t>-Zagreb-</a:t>
            </a:r>
            <a:r>
              <a:rPr lang="en-US" dirty="0" err="1" smtClean="0"/>
              <a:t>MeetUp</a:t>
            </a:r>
            <a:r>
              <a:rPr lang="en-US" dirty="0" smtClean="0"/>
              <a:t>/</a:t>
            </a:r>
            <a:r>
              <a:rPr lang="en-US" dirty="0" err="1" smtClean="0"/>
              <a:t>Xamarin.Dev.Days.Xagreb</a:t>
            </a:r>
            <a:endParaRPr lang="en-US" dirty="0" smtClean="0"/>
          </a:p>
          <a:p>
            <a:r>
              <a:rPr lang="en-US" dirty="0" smtClean="0"/>
              <a:t>	*	https://</a:t>
            </a:r>
            <a:r>
              <a:rPr lang="en-US" dirty="0" err="1" smtClean="0"/>
              <a:t>github.com</a:t>
            </a:r>
            <a:r>
              <a:rPr lang="en-US" dirty="0" smtClean="0"/>
              <a:t>/</a:t>
            </a:r>
            <a:r>
              <a:rPr lang="en-US" dirty="0" err="1" smtClean="0"/>
              <a:t>xamarin</a:t>
            </a:r>
            <a:r>
              <a:rPr lang="en-US" dirty="0" smtClean="0"/>
              <a:t>/dev-days-labs</a:t>
            </a:r>
          </a:p>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3</a:t>
            </a:fld>
            <a:endParaRPr lang="en-US"/>
          </a:p>
        </p:txBody>
      </p:sp>
    </p:spTree>
    <p:extLst>
      <p:ext uri="{BB962C8B-B14F-4D97-AF65-F5344CB8AC3E}">
        <p14:creationId xmlns:p14="http://schemas.microsoft.com/office/powerpoint/2010/main" val="5746904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1DFCABC-441A-474C-949C-3C91A213A1C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a:ln>
                <a:noFill/>
              </a:ln>
              <a:solidFill>
                <a:prstClr val="black"/>
              </a:solidFill>
              <a:effectLst/>
              <a:uLnTx/>
              <a:uFillTx/>
            </a:endParaRPr>
          </a:p>
        </p:txBody>
      </p:sp>
    </p:spTree>
    <p:extLst>
      <p:ext uri="{BB962C8B-B14F-4D97-AF65-F5344CB8AC3E}">
        <p14:creationId xmlns:p14="http://schemas.microsoft.com/office/powerpoint/2010/main" val="7784545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Xamarin is your complete</a:t>
            </a:r>
            <a:r>
              <a:rPr lang="en-US" baseline="0" dirty="0"/>
              <a:t> mobile solution.</a:t>
            </a:r>
          </a:p>
          <a:p>
            <a:endParaRPr lang="en-US" baseline="0" dirty="0"/>
          </a:p>
          <a:p>
            <a:r>
              <a:rPr lang="en-US" baseline="0" dirty="0"/>
              <a:t>Xamarin Platform is usually what you hear about which is building native iOS, Android, Mac, and Windows Apps all in C#</a:t>
            </a:r>
          </a:p>
          <a:p>
            <a:endParaRPr lang="en-US" baseline="0" dirty="0"/>
          </a:p>
          <a:p>
            <a:r>
              <a:rPr lang="en-US" baseline="0" dirty="0"/>
              <a:t>However Xamarin offers a wide range of products for developers to go mobile including Test Cloud, Hockey App, and a way to learn all of mobile with University.</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5097B6B-FF96-F443-AED4-FFB28983C4F8}"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1771969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know what we want how do we get there? Let’s talk about the state of mobile</a:t>
            </a:r>
            <a:r>
              <a:rPr lang="en-US" baseline="0" dirty="0"/>
              <a:t> development.</a:t>
            </a:r>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12</a:t>
            </a:fld>
            <a:endParaRPr lang="en-US"/>
          </a:p>
        </p:txBody>
      </p:sp>
    </p:spTree>
    <p:extLst>
      <p:ext uri="{BB962C8B-B14F-4D97-AF65-F5344CB8AC3E}">
        <p14:creationId xmlns:p14="http://schemas.microsoft.com/office/powerpoint/2010/main" val="19968824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Multiple</a:t>
            </a:r>
            <a:r>
              <a:rPr lang="en-US" baseline="0" dirty="0"/>
              <a:t> Teams</a:t>
            </a:r>
          </a:p>
          <a:p>
            <a:pPr marL="171450" indent="-171450">
              <a:buFont typeface="Arial" panose="020B0604020202020204" pitchFamily="34" charset="0"/>
              <a:buChar char="•"/>
            </a:pPr>
            <a:r>
              <a:rPr lang="en-US" baseline="0" dirty="0"/>
              <a:t>Multiple Code Bases</a:t>
            </a:r>
          </a:p>
          <a:p>
            <a:pPr marL="171450" indent="-171450">
              <a:buFont typeface="Arial" panose="020B0604020202020204" pitchFamily="34" charset="0"/>
              <a:buChar char="•"/>
            </a:pPr>
            <a:r>
              <a:rPr lang="en-US" baseline="0" dirty="0"/>
              <a:t>Expensive &amp; Slow</a:t>
            </a:r>
          </a:p>
          <a:p>
            <a:pPr marL="171450" indent="-171450">
              <a:buFont typeface="Arial" panose="020B0604020202020204" pitchFamily="34" charset="0"/>
              <a:buChar char="•"/>
            </a:pPr>
            <a:r>
              <a:rPr lang="en-US" baseline="0" dirty="0"/>
              <a:t>Positive = Great apps delivered to user’s platform</a:t>
            </a:r>
          </a:p>
          <a:p>
            <a:pPr marL="171450" indent="-171450">
              <a:buFont typeface="Arial" panose="020B0604020202020204" pitchFamily="34" charset="0"/>
              <a:buChar char="•"/>
            </a:pPr>
            <a:r>
              <a:rPr lang="en-US" baseline="0" dirty="0"/>
              <a:t>Negative = Development hampered by multiple code bases &amp; fragmentation</a:t>
            </a:r>
            <a:endParaRPr lang="en-US"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5097B6B-FF96-F443-AED4-FFB28983C4F8}"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13</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2654281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Unhappy Users</a:t>
            </a:r>
          </a:p>
          <a:p>
            <a:pPr marL="171450" indent="-171450">
              <a:buFont typeface="Arial" panose="020B0604020202020204" pitchFamily="34" charset="0"/>
              <a:buChar char="•"/>
            </a:pPr>
            <a:r>
              <a:rPr lang="en-US" dirty="0"/>
              <a:t>Unhappy</a:t>
            </a:r>
            <a:r>
              <a:rPr lang="en-US" baseline="0" dirty="0"/>
              <a:t> Developers</a:t>
            </a:r>
          </a:p>
          <a:p>
            <a:pPr marL="171450" indent="-171450">
              <a:buFont typeface="Arial" panose="020B0604020202020204" pitchFamily="34" charset="0"/>
              <a:buChar char="•"/>
            </a:pPr>
            <a:r>
              <a:rPr lang="en-US" baseline="0" dirty="0"/>
              <a:t>Increase in Abandoned Apps</a:t>
            </a:r>
          </a:p>
          <a:p>
            <a:pPr marL="171450" indent="-171450">
              <a:buFont typeface="Arial" panose="020B0604020202020204" pitchFamily="34" charset="0"/>
              <a:buChar char="•"/>
            </a:pPr>
            <a:r>
              <a:rPr lang="en-US" baseline="0" dirty="0"/>
              <a:t>Limited to what is implemented</a:t>
            </a:r>
            <a:endParaRPr lang="en-US" dirty="0"/>
          </a:p>
          <a:p>
            <a:endParaRPr lang="en-US" dirty="0"/>
          </a:p>
        </p:txBody>
      </p:sp>
      <p:sp>
        <p:nvSpPr>
          <p:cNvPr id="4" name="Footer Placeholder 3"/>
          <p:cNvSpPr>
            <a:spLocks noGrp="1"/>
          </p:cNvSpPr>
          <p:nvPr>
            <p:ph type="ftr" sz="quarter" idx="10"/>
          </p:nvPr>
        </p:nvSpPr>
        <p:spPr>
          <a:xfrm>
            <a:off x="0" y="8685213"/>
            <a:ext cx="2971800" cy="458787"/>
          </a:xfrm>
          <a:prstGeom prst="rect">
            <a:avLst/>
          </a:prstGeom>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a:xfrm>
            <a:off x="3884613" y="0"/>
            <a:ext cx="2971800" cy="458788"/>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74353ED-ACB2-44BF-A903-985B0AF962B7}" type="datetime1">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12/1/16</a:t>
            </a:fld>
            <a:endParaRPr kumimoji="0" lang="en-US" sz="1800" b="0" i="0" u="none" strike="noStrike" kern="0" cap="none" spc="0" normalizeH="0" baseline="0" noProof="0" dirty="0">
              <a:ln>
                <a:noFill/>
              </a:ln>
              <a:solidFill>
                <a:sysClr val="windowText" lastClr="000000"/>
              </a:solidFill>
              <a:effectLst/>
              <a:uLnTx/>
              <a:uFillTx/>
            </a:endParaRPr>
          </a:p>
        </p:txBody>
      </p:sp>
      <p:sp>
        <p:nvSpPr>
          <p:cNvPr id="6" name="Slide Number Placeholder 5"/>
          <p:cNvSpPr>
            <a:spLocks noGrp="1"/>
          </p:cNvSpPr>
          <p:nvPr>
            <p:ph type="sldNum" sz="quarter" idx="12"/>
          </p:nvPr>
        </p:nvSpPr>
        <p:spPr>
          <a:xfrm>
            <a:off x="3884613" y="8685213"/>
            <a:ext cx="2971800" cy="458787"/>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5331708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12/1/16 11:03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15</a:t>
            </a:fld>
            <a:endParaRPr lang="en-US" dirty="0">
              <a:solidFill>
                <a:prstClr val="black"/>
              </a:solidFill>
            </a:endParaRPr>
          </a:p>
        </p:txBody>
      </p:sp>
    </p:spTree>
    <p:extLst>
      <p:ext uri="{BB962C8B-B14F-4D97-AF65-F5344CB8AC3E}">
        <p14:creationId xmlns:p14="http://schemas.microsoft.com/office/powerpoint/2010/main" val="17661460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600515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1"/>
            <a:ext cx="11655840" cy="899665"/>
          </a:xfrm>
        </p:spPr>
        <p:txBody>
          <a:bodyPr/>
          <a:lstStyle>
            <a:lvl1pPr>
              <a:defRPr sz="7058" baseline="0"/>
            </a:lvl1pPr>
          </a:lstStyle>
          <a:p>
            <a:r>
              <a:rPr lang="en-US"/>
              <a:t>Click to edit Master title style</a:t>
            </a:r>
            <a:endParaRPr lang="en-US" dirty="0"/>
          </a:p>
        </p:txBody>
      </p:sp>
    </p:spTree>
    <p:extLst>
      <p:ext uri="{BB962C8B-B14F-4D97-AF65-F5344CB8AC3E}">
        <p14:creationId xmlns:p14="http://schemas.microsoft.com/office/powerpoint/2010/main" val="35032222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420188"/>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420188"/>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43124030"/>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486578"/>
          </a:xfrm>
        </p:spPr>
        <p:txBody>
          <a:bodyPr wrap="square">
            <a:spAutoFit/>
          </a:bodyPr>
          <a:lstStyle>
            <a:lvl1pPr marL="0" indent="0">
              <a:spcBef>
                <a:spcPts val="1200"/>
              </a:spcBef>
              <a:buClr>
                <a:schemeClr val="tx1"/>
              </a:buClr>
              <a:buFont typeface="Wingdings" pitchFamily="2" charset="2"/>
              <a:buNone/>
              <a:defRPr sz="3529">
                <a:gradFill>
                  <a:gsLst>
                    <a:gs pos="5109">
                      <a:schemeClr val="tx2"/>
                    </a:gs>
                    <a:gs pos="25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486578"/>
          </a:xfrm>
        </p:spPr>
        <p:txBody>
          <a:bodyPr wrap="square">
            <a:spAutoFit/>
          </a:bodyPr>
          <a:lstStyle>
            <a:lvl1pPr marL="0" indent="0">
              <a:spcBef>
                <a:spcPts val="1200"/>
              </a:spcBef>
              <a:buClr>
                <a:schemeClr val="tx1"/>
              </a:buClr>
              <a:buFont typeface="Wingdings" pitchFamily="2" charset="2"/>
              <a:buNone/>
              <a:defRPr sz="3529">
                <a:gradFill>
                  <a:gsLst>
                    <a:gs pos="100000">
                      <a:schemeClr val="tx2"/>
                    </a:gs>
                    <a:gs pos="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5293068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EE9B84EE-31BC-44B9-A566-60A72A7CB1DD}" type="datetimeFigureOut">
              <a:rPr lang="en-US" smtClean="0">
                <a:solidFill>
                  <a:prstClr val="black">
                    <a:tint val="75000"/>
                  </a:prstClr>
                </a:solidFill>
              </a:rPr>
              <a:pPr/>
              <a:t>12/1/16</a:t>
            </a:fld>
            <a:endParaRPr lang="en-US">
              <a:solidFill>
                <a:prstClr val="black">
                  <a:tint val="75000"/>
                </a:prstClr>
              </a:solidFill>
            </a:endParaRPr>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7AC6942A-2AB8-40AE-9BF8-BEE67754D8FD}" type="slidenum">
              <a:rPr lang="en-US" smtClean="0">
                <a:solidFill>
                  <a:prstClr val="black">
                    <a:tint val="75000"/>
                  </a:prstClr>
                </a:solidFill>
              </a:rPr>
              <a:pPr/>
              <a:t>‹#›</a:t>
            </a:fld>
            <a:endParaRPr lang="en-US">
              <a:solidFill>
                <a:prstClr val="black">
                  <a:tint val="75000"/>
                </a:prstClr>
              </a:solidFill>
            </a:endParaRPr>
          </a:p>
        </p:txBody>
      </p:sp>
      <p:sp>
        <p:nvSpPr>
          <p:cNvPr id="7" name="Title 6"/>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04393884"/>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635897"/>
            <a:ext cx="11653523" cy="4931036"/>
          </a:xfrm>
        </p:spPr>
        <p:txBody>
          <a:bodyPr wrap="square">
            <a:noAutofit/>
          </a:bodyPr>
          <a:lstStyle>
            <a:lvl1pPr marL="0" indent="0">
              <a:buNone/>
              <a:defRPr/>
            </a:lvl1pPr>
            <a:lvl2pPr marL="336137" indent="0">
              <a:buNone/>
              <a:defRPr/>
            </a:lvl2pPr>
            <a:lvl3pPr marL="560227" indent="0">
              <a:buNone/>
              <a:defRPr sz="2353"/>
            </a:lvl3pPr>
            <a:lvl4pPr marL="784319" indent="0">
              <a:buNone/>
              <a:defRPr sz="1961"/>
            </a:lvl4pPr>
            <a:lvl5pPr marL="1008409" indent="0">
              <a:buNone/>
              <a:defRPr sz="1961"/>
            </a:lvl5pPr>
          </a:lstStyle>
          <a:p>
            <a:pPr lvl="0"/>
            <a:r>
              <a:rPr lang="en-US" dirty="0"/>
              <a:t>Click to edit Master text styles</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62236775"/>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552967"/>
          </a:xfrm>
        </p:spPr>
        <p:txBody>
          <a:bodyPr wrap="square">
            <a:spAutoFit/>
          </a:bodyPr>
          <a:lstStyle>
            <a:lvl1pPr marL="281677" indent="-281677">
              <a:spcBef>
                <a:spcPts val="1200"/>
              </a:spcBef>
              <a:buClr>
                <a:schemeClr val="tx1"/>
              </a:buClr>
              <a:buFontTx/>
              <a:buBlip>
                <a:blip r:embed="rId2"/>
              </a:buBlip>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552967"/>
          </a:xfrm>
        </p:spPr>
        <p:txBody>
          <a:bodyPr wrap="square">
            <a:spAutoFit/>
          </a:bodyPr>
          <a:lstStyle>
            <a:lvl1pPr marL="281677" indent="-281677">
              <a:spcBef>
                <a:spcPts val="1200"/>
              </a:spcBef>
              <a:buClr>
                <a:schemeClr val="tx1"/>
              </a:buClr>
              <a:buFontTx/>
              <a:buBlip>
                <a:blip r:embed="rId2"/>
              </a:buBlip>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54840580"/>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ection Title Dark">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62178"/>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2202443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Generic Title &amp; Non-bulleted Text">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359019" y="1189178"/>
            <a:ext cx="7570739" cy="1973104"/>
          </a:xfrm>
          <a:prstGeom prst="rect">
            <a:avLst/>
          </a:prstGeom>
        </p:spPr>
        <p:txBody>
          <a:bodyPr/>
          <a:lstStyle>
            <a:lvl1pPr marL="0" indent="0">
              <a:buNone/>
              <a:defRPr>
                <a:solidFill>
                  <a:srgbClr val="616161"/>
                </a:solidFill>
              </a:defRPr>
            </a:lvl1pPr>
            <a:lvl2pPr marL="0" indent="0">
              <a:buFontTx/>
              <a:buNone/>
              <a:defRPr sz="1867">
                <a:solidFill>
                  <a:srgbClr val="616161"/>
                </a:solidFill>
              </a:defRPr>
            </a:lvl2pPr>
            <a:lvl3pPr marL="224038" indent="0">
              <a:buNone/>
              <a:defRPr>
                <a:solidFill>
                  <a:srgbClr val="616161"/>
                </a:solidFill>
              </a:defRPr>
            </a:lvl3pPr>
            <a:lvl4pPr marL="448074" indent="0">
              <a:buNone/>
              <a:defRPr>
                <a:solidFill>
                  <a:srgbClr val="616161"/>
                </a:solidFill>
              </a:defRPr>
            </a:lvl4pPr>
            <a:lvl5pPr marL="672111" indent="0">
              <a:buNone/>
              <a:defRPr>
                <a:solidFill>
                  <a:srgbClr val="61616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9"/>
          <p:cNvSpPr>
            <a:spLocks noGrp="1"/>
          </p:cNvSpPr>
          <p:nvPr>
            <p:ph type="title"/>
          </p:nvPr>
        </p:nvSpPr>
        <p:spPr>
          <a:xfrm>
            <a:off x="359018" y="289516"/>
            <a:ext cx="11467743" cy="899666"/>
          </a:xfrm>
          <a:prstGeom prst="rect">
            <a:avLst/>
          </a:prstGeom>
        </p:spPr>
        <p:txBody>
          <a:bodyPr/>
          <a:lstStyle/>
          <a:p>
            <a:r>
              <a:rPr lang="en-US" dirty="0"/>
              <a:t>Click to edit Master title style</a:t>
            </a:r>
          </a:p>
        </p:txBody>
      </p:sp>
    </p:spTree>
    <p:extLst>
      <p:ext uri="{BB962C8B-B14F-4D97-AF65-F5344CB8AC3E}">
        <p14:creationId xmlns:p14="http://schemas.microsoft.com/office/powerpoint/2010/main" val="36129825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128057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840950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171325827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a:t>Click to edit Master title style</a:t>
            </a:r>
            <a:endParaRPr lang="en-US" dirty="0"/>
          </a:p>
        </p:txBody>
      </p:sp>
    </p:spTree>
    <p:extLst>
      <p:ext uri="{BB962C8B-B14F-4D97-AF65-F5344CB8AC3E}">
        <p14:creationId xmlns:p14="http://schemas.microsoft.com/office/powerpoint/2010/main" val="140995970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137322634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a:t>Click to edit Master text styles</a:t>
            </a:r>
          </a:p>
          <a:p>
            <a:pPr marL="0" lvl="1" indent="0" algn="l" defTabSz="896157" rtl="0" eaLnBrk="1" latinLnBrk="0" hangingPunct="1">
              <a:spcBef>
                <a:spcPct val="20000"/>
              </a:spcBef>
              <a:spcAft>
                <a:spcPts val="800"/>
              </a:spcAft>
              <a:buFont typeface="Arial" pitchFamily="34" charset="0"/>
              <a:buNone/>
            </a:pPr>
            <a:r>
              <a:rPr lang="en-US"/>
              <a:t>Second level</a:t>
            </a:r>
          </a:p>
          <a:p>
            <a:pPr marL="0" lvl="2" indent="0" algn="l" defTabSz="896157" rtl="0" eaLnBrk="1" latinLnBrk="0" hangingPunct="1">
              <a:spcBef>
                <a:spcPct val="20000"/>
              </a:spcBef>
              <a:spcAft>
                <a:spcPts val="800"/>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9089292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119237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893698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19" cstate="print">
            <a:extLst>
              <a:ext uri="{28A0092B-C50C-407E-A947-70E740481C1C}">
                <a14:useLocalDpi xmlns:a14="http://schemas.microsoft.com/office/drawing/2010/main"/>
              </a:ext>
            </a:extLst>
          </a:blip>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35240621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70" r:id="rId7"/>
    <p:sldLayoutId id="2147483671" r:id="rId8"/>
    <p:sldLayoutId id="2147483677" r:id="rId9"/>
    <p:sldLayoutId id="2147483679" r:id="rId10"/>
    <p:sldLayoutId id="2147483706" r:id="rId11"/>
    <p:sldLayoutId id="2147483801" r:id="rId12"/>
    <p:sldLayoutId id="2147483745" r:id="rId13"/>
    <p:sldLayoutId id="2147483802" r:id="rId14"/>
    <p:sldLayoutId id="2147483803" r:id="rId15"/>
    <p:sldLayoutId id="2147483804" r:id="rId16"/>
    <p:sldLayoutId id="2147483805" r:id="rId17"/>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1" Type="http://schemas.openxmlformats.org/officeDocument/2006/relationships/image" Target="../media/image23.png"/><Relationship Id="rId12" Type="http://schemas.openxmlformats.org/officeDocument/2006/relationships/image" Target="../media/image24.tiff"/><Relationship Id="rId13" Type="http://schemas.openxmlformats.org/officeDocument/2006/relationships/image" Target="../media/image25.png"/><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image" Target="../media/image19.png"/><Relationship Id="rId8" Type="http://schemas.openxmlformats.org/officeDocument/2006/relationships/image" Target="../media/image20.png"/><Relationship Id="rId9" Type="http://schemas.openxmlformats.org/officeDocument/2006/relationships/image" Target="../media/image21.png"/><Relationship Id="rId10" Type="http://schemas.openxmlformats.org/officeDocument/2006/relationships/image" Target="../media/image22.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13.x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27.emf"/><Relationship Id="rId5" Type="http://schemas.openxmlformats.org/officeDocument/2006/relationships/image" Target="../media/image28.emf"/><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14.xml.rels><?xml version="1.0" encoding="UTF-8" standalone="yes"?>
<Relationships xmlns="http://schemas.openxmlformats.org/package/2006/relationships"><Relationship Id="rId3" Type="http://schemas.openxmlformats.org/officeDocument/2006/relationships/image" Target="../media/image29.emf"/><Relationship Id="rId4" Type="http://schemas.openxmlformats.org/officeDocument/2006/relationships/image" Target="../media/image26.emf"/><Relationship Id="rId5" Type="http://schemas.openxmlformats.org/officeDocument/2006/relationships/image" Target="../media/image27.emf"/><Relationship Id="rId6" Type="http://schemas.openxmlformats.org/officeDocument/2006/relationships/image" Target="../media/image28.emf"/><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15.x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27.emf"/><Relationship Id="rId5" Type="http://schemas.openxmlformats.org/officeDocument/2006/relationships/image" Target="../media/image28.emf"/><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0.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0.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0.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31.jpeg"/><Relationship Id="rId3" Type="http://schemas.openxmlformats.org/officeDocument/2006/relationships/image" Target="../media/image32.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33.png"/><Relationship Id="rId4" Type="http://schemas.openxmlformats.org/officeDocument/2006/relationships/image" Target="../media/image34.png"/><Relationship Id="rId1" Type="http://schemas.openxmlformats.org/officeDocument/2006/relationships/slideLayout" Target="../slideLayouts/slideLayout9.xml"/><Relationship Id="rId2" Type="http://schemas.openxmlformats.org/officeDocument/2006/relationships/notesSlide" Target="../notesSlides/notesSlide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image" Target="../media/image35.png"/><Relationship Id="rId3" Type="http://schemas.openxmlformats.org/officeDocument/2006/relationships/image" Target="../media/image3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8.png"/><Relationship Id="rId3" Type="http://schemas.openxmlformats.org/officeDocument/2006/relationships/image" Target="../media/image39.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9.xml"/><Relationship Id="rId4" Type="http://schemas.openxmlformats.org/officeDocument/2006/relationships/image" Target="../media/image40.png"/><Relationship Id="rId5" Type="http://schemas.openxmlformats.org/officeDocument/2006/relationships/image" Target="../media/image41.png"/><Relationship Id="rId1" Type="http://schemas.microsoft.com/office/2007/relationships/media" Target="../media/media1.mp4"/><Relationship Id="rId2" Type="http://schemas.openxmlformats.org/officeDocument/2006/relationships/video" Target="../media/media1.mp4"/></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2.png"/></Relationships>
</file>

<file path=ppt/slides/_rels/slide29.xml.rels><?xml version="1.0" encoding="UTF-8" standalone="yes"?>
<Relationships xmlns="http://schemas.openxmlformats.org/package/2006/relationships"><Relationship Id="rId3" Type="http://schemas.openxmlformats.org/officeDocument/2006/relationships/image" Target="../media/image43.png"/><Relationship Id="rId4" Type="http://schemas.openxmlformats.org/officeDocument/2006/relationships/image" Target="../media/image44.png"/><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hyperlink" Target="http://github.com/xamarin/dev-days-labs" TargetMode="External"/><Relationship Id="rId5" Type="http://schemas.openxmlformats.org/officeDocument/2006/relationships/hyperlink" Target="https://github.com/Xamarin-mono-netfx-Zagreb-MeetUp/Xamarin.Dev.Days.Xagreb" TargetMode="External"/><Relationship Id="rId6" Type="http://schemas.openxmlformats.org/officeDocument/2006/relationships/image" Target="../media/image4.png"/><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7.png"/><Relationship Id="rId3" Type="http://schemas.openxmlformats.org/officeDocument/2006/relationships/image" Target="../media/image4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9.png"/><Relationship Id="rId3" Type="http://schemas.openxmlformats.org/officeDocument/2006/relationships/image" Target="../media/image50.png"/></Relationships>
</file>

<file path=ppt/slides/_rels/slide35.xml.rels><?xml version="1.0" encoding="UTF-8" standalone="yes"?>
<Relationships xmlns="http://schemas.openxmlformats.org/package/2006/relationships"><Relationship Id="rId3" Type="http://schemas.openxmlformats.org/officeDocument/2006/relationships/chart" Target="../charts/chart1.xml"/><Relationship Id="rId4" Type="http://schemas.openxmlformats.org/officeDocument/2006/relationships/chart" Target="../charts/chart2.xml"/><Relationship Id="rId5" Type="http://schemas.openxmlformats.org/officeDocument/2006/relationships/chart" Target="../charts/chart3.xml"/><Relationship Id="rId6" Type="http://schemas.openxmlformats.org/officeDocument/2006/relationships/chart" Target="../charts/chart4.xml"/><Relationship Id="rId7" Type="http://schemas.openxmlformats.org/officeDocument/2006/relationships/chart" Target="../charts/chart5.xml"/><Relationship Id="rId8" Type="http://schemas.openxmlformats.org/officeDocument/2006/relationships/chart" Target="../charts/chart6.xml"/><Relationship Id="rId9" Type="http://schemas.openxmlformats.org/officeDocument/2006/relationships/chart" Target="../charts/chart7.xml"/><Relationship Id="rId10" Type="http://schemas.openxmlformats.org/officeDocument/2006/relationships/chart" Target="../charts/chart8.xml"/><Relationship Id="rId11" Type="http://schemas.openxmlformats.org/officeDocument/2006/relationships/chart" Target="../charts/chart9.xml"/><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28.emf"/><Relationship Id="rId1" Type="http://schemas.openxmlformats.org/officeDocument/2006/relationships/slideLayout" Target="../slideLayouts/slideLayout12.xml"/><Relationship Id="rId2" Type="http://schemas.openxmlformats.org/officeDocument/2006/relationships/image" Target="../media/image26.emf"/></Relationships>
</file>

<file path=ppt/slides/_rels/slide39.x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28.emf"/><Relationship Id="rId1" Type="http://schemas.openxmlformats.org/officeDocument/2006/relationships/slideLayout" Target="../slideLayouts/slideLayout12.xml"/><Relationship Id="rId2" Type="http://schemas.openxmlformats.org/officeDocument/2006/relationships/image" Target="../media/image26.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3.png"/><Relationship Id="rId3" Type="http://schemas.openxmlformats.org/officeDocument/2006/relationships/image" Target="../media/image6.tiff"/></Relationships>
</file>

<file path=ppt/slides/_rels/slide40.x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28.emf"/><Relationship Id="rId1" Type="http://schemas.openxmlformats.org/officeDocument/2006/relationships/slideLayout" Target="../slideLayouts/slideLayout12.xml"/><Relationship Id="rId2" Type="http://schemas.openxmlformats.org/officeDocument/2006/relationships/image" Target="../media/image26.emf"/></Relationships>
</file>

<file path=ppt/slides/_rels/slide41.xml.rels><?xml version="1.0" encoding="UTF-8" standalone="yes"?>
<Relationships xmlns="http://schemas.openxmlformats.org/package/2006/relationships"><Relationship Id="rId3" Type="http://schemas.openxmlformats.org/officeDocument/2006/relationships/image" Target="../media/image52.emf"/><Relationship Id="rId4" Type="http://schemas.openxmlformats.org/officeDocument/2006/relationships/image" Target="../media/image53.emf"/><Relationship Id="rId5" Type="http://schemas.openxmlformats.org/officeDocument/2006/relationships/image" Target="../media/image54.emf"/><Relationship Id="rId6" Type="http://schemas.openxmlformats.org/officeDocument/2006/relationships/image" Target="../media/image55.emf"/><Relationship Id="rId7" Type="http://schemas.openxmlformats.org/officeDocument/2006/relationships/image" Target="../media/image56.emf"/><Relationship Id="rId1" Type="http://schemas.openxmlformats.org/officeDocument/2006/relationships/slideLayout" Target="../slideLayouts/slideLayout12.xml"/><Relationship Id="rId2" Type="http://schemas.openxmlformats.org/officeDocument/2006/relationships/image" Target="../media/image51.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3.png"/><Relationship Id="rId3" Type="http://schemas.openxmlformats.org/officeDocument/2006/relationships/image" Target="../media/image9.tiff"/></Relationships>
</file>

<file path=ppt/slides/_rels/slide7.xml.rels><?xml version="1.0" encoding="UTF-8" standalone="yes"?>
<Relationships xmlns="http://schemas.openxmlformats.org/package/2006/relationships"><Relationship Id="rId3" Type="http://schemas.openxmlformats.org/officeDocument/2006/relationships/hyperlink" Target="http://www.unizg.hr/" TargetMode="External"/><Relationship Id="rId4" Type="http://schemas.openxmlformats.org/officeDocument/2006/relationships/hyperlink" Target="https://www.fer.unizg.hr/en" TargetMode="External"/><Relationship Id="rId5" Type="http://schemas.openxmlformats.org/officeDocument/2006/relationships/hyperlink" Target="http://www.ieee.hr/ieee/english" TargetMode="External"/><Relationship Id="rId6" Type="http://schemas.openxmlformats.org/officeDocument/2006/relationships/image" Target="../media/image10.png"/><Relationship Id="rId7" Type="http://schemas.openxmlformats.org/officeDocument/2006/relationships/image" Target="../media/image11.tif"/><Relationship Id="rId8" Type="http://schemas.openxmlformats.org/officeDocument/2006/relationships/image" Target="../media/image12.png"/><Relationship Id="rId1" Type="http://schemas.openxmlformats.org/officeDocument/2006/relationships/slideLayout" Target="../slideLayouts/slideLayout8.xml"/><Relationship Id="rId2"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hyperlink" Target="http://holisticware.net/" TargetMode="External"/><Relationship Id="rId4" Type="http://schemas.openxmlformats.org/officeDocument/2006/relationships/image" Target="../media/image13.png"/><Relationship Id="rId1" Type="http://schemas.openxmlformats.org/officeDocument/2006/relationships/slideLayout" Target="../slideLayouts/slideLayout8.xml"/><Relationship Id="rId2"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4.gif"/><Relationship Id="rId4" Type="http://schemas.openxmlformats.org/officeDocument/2006/relationships/hyperlink" Target="https://www.meetup.com/Xamarin-net-mono-Zagreb-Meetup-Group" TargetMode="External"/><Relationship Id="rId1" Type="http://schemas.openxmlformats.org/officeDocument/2006/relationships/slideLayout" Target="../slideLayouts/slideLayout8.xml"/><Relationship Id="rId2"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evDays.png"/>
          <p:cNvPicPr>
            <a:picLocks noChangeAspect="1"/>
          </p:cNvPicPr>
          <p:nvPr/>
        </p:nvPicPr>
        <p:blipFill>
          <a:blip r:embed="rId3" cstate="print">
            <a:biLevel thresh="25000"/>
            <a:extLst>
              <a:ext uri="{28A0092B-C50C-407E-A947-70E740481C1C}">
                <a14:useLocalDpi xmlns:a14="http://schemas.microsoft.com/office/drawing/2010/main"/>
              </a:ext>
            </a:extLst>
          </a:blip>
          <a:stretch>
            <a:fillRect/>
          </a:stretch>
        </p:blipFill>
        <p:spPr>
          <a:xfrm>
            <a:off x="200556" y="6237474"/>
            <a:ext cx="2034644" cy="407931"/>
          </a:xfrm>
          <a:prstGeom prst="rect">
            <a:avLst/>
          </a:prstGeom>
        </p:spPr>
      </p:pic>
      <p:sp>
        <p:nvSpPr>
          <p:cNvPr id="5" name="TextBox 4"/>
          <p:cNvSpPr txBox="1"/>
          <p:nvPr/>
        </p:nvSpPr>
        <p:spPr>
          <a:xfrm>
            <a:off x="9055100" y="6131080"/>
            <a:ext cx="3136900" cy="627864"/>
          </a:xfrm>
          <a:prstGeom prst="rect">
            <a:avLst/>
          </a:prstGeom>
          <a:noFill/>
        </p:spPr>
        <p:txBody>
          <a:bodyPr wrap="square" lIns="182880" tIns="146304" rIns="182880" bIns="146304" rtlCol="0" anchor="ctr">
            <a:spAutoFit/>
          </a:bodyPr>
          <a:lstStyle/>
          <a:p>
            <a:pPr algn="r">
              <a:lnSpc>
                <a:spcPct val="90000"/>
              </a:lnSpc>
              <a:spcAft>
                <a:spcPts val="600"/>
              </a:spcAft>
            </a:pPr>
            <a:r>
              <a:rPr lang="en-US" sz="2400" dirty="0">
                <a:solidFill>
                  <a:srgbClr val="2B84D2"/>
                </a:solidFill>
                <a:latin typeface="Segoe UI" charset="0"/>
                <a:ea typeface="Segoe UI" charset="0"/>
                <a:cs typeface="Segoe UI" charset="0"/>
              </a:rPr>
              <a:t>#</a:t>
            </a:r>
            <a:r>
              <a:rPr lang="en-US" sz="2400" dirty="0" err="1">
                <a:solidFill>
                  <a:srgbClr val="2B84D2"/>
                </a:solidFill>
                <a:latin typeface="Segoe UI" charset="0"/>
                <a:ea typeface="Segoe UI" charset="0"/>
                <a:cs typeface="Segoe UI" charset="0"/>
              </a:rPr>
              <a:t>XamarinDevDays</a:t>
            </a:r>
            <a:endParaRPr lang="en-US" sz="2400" dirty="0">
              <a:solidFill>
                <a:srgbClr val="2B84D2"/>
              </a:solidFill>
              <a:latin typeface="Segoe UI" charset="0"/>
              <a:ea typeface="Segoe UI" charset="0"/>
              <a:cs typeface="Segoe UI" charset="0"/>
            </a:endParaRPr>
          </a:p>
        </p:txBody>
      </p:sp>
      <p:pic>
        <p:nvPicPr>
          <p:cNvPr id="9" name="Picture 8" descr="DevDays.png"/>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1066800" y="2420683"/>
            <a:ext cx="10058400" cy="2016634"/>
          </a:xfrm>
          <a:prstGeom prst="rect">
            <a:avLst/>
          </a:prstGeom>
        </p:spPr>
      </p:pic>
    </p:spTree>
    <p:extLst>
      <p:ext uri="{BB962C8B-B14F-4D97-AF65-F5344CB8AC3E}">
        <p14:creationId xmlns:p14="http://schemas.microsoft.com/office/powerpoint/2010/main" val="1287859999"/>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p:txBody>
          <a:bodyPr/>
          <a:lstStyle/>
          <a:p>
            <a:r>
              <a:rPr lang="en-US" dirty="0"/>
              <a:t>Presenter Name</a:t>
            </a:r>
          </a:p>
          <a:p>
            <a:r>
              <a:rPr lang="en-US" dirty="0"/>
              <a:t>Presenter Twitter</a:t>
            </a:r>
          </a:p>
          <a:p>
            <a:r>
              <a:rPr lang="en-US" dirty="0"/>
              <a:t>Presenter Title</a:t>
            </a:r>
          </a:p>
        </p:txBody>
      </p:sp>
      <p:sp>
        <p:nvSpPr>
          <p:cNvPr id="3" name="Title 2"/>
          <p:cNvSpPr>
            <a:spLocks noGrp="1"/>
          </p:cNvSpPr>
          <p:nvPr>
            <p:ph type="title"/>
          </p:nvPr>
        </p:nvSpPr>
        <p:spPr/>
        <p:txBody>
          <a:bodyPr/>
          <a:lstStyle/>
          <a:p>
            <a:r>
              <a:rPr lang="en-US" dirty="0"/>
              <a:t>Native iOS &amp; Android </a:t>
            </a:r>
            <a:br>
              <a:rPr lang="en-US" dirty="0"/>
            </a:br>
            <a:r>
              <a:rPr lang="en-US" dirty="0"/>
              <a:t>Development with Xamarin</a:t>
            </a:r>
          </a:p>
        </p:txBody>
      </p:sp>
    </p:spTree>
    <p:extLst>
      <p:ext uri="{BB962C8B-B14F-4D97-AF65-F5344CB8AC3E}">
        <p14:creationId xmlns:p14="http://schemas.microsoft.com/office/powerpoint/2010/main" val="28022579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a:t>Xamarin – Your Complete Mobile Solution</a:t>
            </a:r>
          </a:p>
        </p:txBody>
      </p:sp>
      <p:pic>
        <p:nvPicPr>
          <p:cNvPr id="6" name="Picture 5"/>
          <p:cNvPicPr>
            <a:picLocks/>
          </p:cNvPicPr>
          <p:nvPr/>
        </p:nvPicPr>
        <p:blipFill>
          <a:blip r:embed="rId3">
            <a:duotone>
              <a:prstClr val="black"/>
              <a:srgbClr val="2B84D2">
                <a:tint val="45000"/>
                <a:satMod val="400000"/>
              </a:srgbClr>
            </a:duotone>
          </a:blip>
          <a:stretch>
            <a:fillRect/>
          </a:stretch>
        </p:blipFill>
        <p:spPr>
          <a:xfrm>
            <a:off x="-2092771" y="2089785"/>
            <a:ext cx="18288000" cy="228600"/>
          </a:xfrm>
          <a:prstGeom prst="rect">
            <a:avLst/>
          </a:prstGeom>
        </p:spPr>
      </p:pic>
      <p:pic>
        <p:nvPicPr>
          <p:cNvPr id="7" name="Picture 6"/>
          <p:cNvPicPr>
            <a:picLocks noChangeAspect="1"/>
          </p:cNvPicPr>
          <p:nvPr/>
        </p:nvPicPr>
        <p:blipFill>
          <a:blip r:embed="rId4"/>
          <a:stretch>
            <a:fillRect/>
          </a:stretch>
        </p:blipFill>
        <p:spPr>
          <a:xfrm>
            <a:off x="2295726" y="1412777"/>
            <a:ext cx="2588247" cy="2635463"/>
          </a:xfrm>
          <a:prstGeom prst="rect">
            <a:avLst/>
          </a:prstGeom>
        </p:spPr>
      </p:pic>
      <p:pic>
        <p:nvPicPr>
          <p:cNvPr id="8" name="Picture 7"/>
          <p:cNvPicPr>
            <a:picLocks noChangeAspect="1"/>
          </p:cNvPicPr>
          <p:nvPr/>
        </p:nvPicPr>
        <p:blipFill>
          <a:blip r:embed="rId5"/>
          <a:stretch>
            <a:fillRect/>
          </a:stretch>
        </p:blipFill>
        <p:spPr>
          <a:xfrm>
            <a:off x="4808387" y="1412777"/>
            <a:ext cx="2583955" cy="2635463"/>
          </a:xfrm>
          <a:prstGeom prst="rect">
            <a:avLst/>
          </a:prstGeom>
        </p:spPr>
      </p:pic>
      <p:pic>
        <p:nvPicPr>
          <p:cNvPr id="9" name="Picture 8"/>
          <p:cNvPicPr>
            <a:picLocks noChangeAspect="1"/>
          </p:cNvPicPr>
          <p:nvPr/>
        </p:nvPicPr>
        <p:blipFill>
          <a:blip r:embed="rId6"/>
          <a:stretch>
            <a:fillRect/>
          </a:stretch>
        </p:blipFill>
        <p:spPr>
          <a:xfrm>
            <a:off x="-216938" y="1412777"/>
            <a:ext cx="2588247" cy="2635463"/>
          </a:xfrm>
          <a:prstGeom prst="rect">
            <a:avLst/>
          </a:prstGeom>
        </p:spPr>
      </p:pic>
      <p:pic>
        <p:nvPicPr>
          <p:cNvPr id="10" name="Picture 9"/>
          <p:cNvPicPr>
            <a:picLocks noChangeAspect="1"/>
          </p:cNvPicPr>
          <p:nvPr/>
        </p:nvPicPr>
        <p:blipFill>
          <a:blip r:embed="rId7"/>
          <a:stretch>
            <a:fillRect/>
          </a:stretch>
        </p:blipFill>
        <p:spPr>
          <a:xfrm>
            <a:off x="9829423" y="1412777"/>
            <a:ext cx="2588247" cy="2635463"/>
          </a:xfrm>
          <a:prstGeom prst="rect">
            <a:avLst/>
          </a:prstGeom>
        </p:spPr>
      </p:pic>
      <p:pic>
        <p:nvPicPr>
          <p:cNvPr id="11" name="Picture 10"/>
          <p:cNvPicPr>
            <a:picLocks noChangeAspect="1"/>
          </p:cNvPicPr>
          <p:nvPr/>
        </p:nvPicPr>
        <p:blipFill>
          <a:blip r:embed="rId8"/>
          <a:stretch>
            <a:fillRect/>
          </a:stretch>
        </p:blipFill>
        <p:spPr>
          <a:xfrm>
            <a:off x="7316759" y="1412777"/>
            <a:ext cx="2588247" cy="2635463"/>
          </a:xfrm>
          <a:prstGeom prst="rect">
            <a:avLst/>
          </a:prstGeom>
        </p:spPr>
      </p:pic>
      <p:sp>
        <p:nvSpPr>
          <p:cNvPr id="12" name="Rectangle 11"/>
          <p:cNvSpPr/>
          <p:nvPr/>
        </p:nvSpPr>
        <p:spPr bwMode="auto">
          <a:xfrm>
            <a:off x="-609600" y="2995395"/>
            <a:ext cx="14249400" cy="14859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5" bIns="34295" rtlCol="0" anchor="b" anchorCtr="0"/>
          <a:lstStyle/>
          <a:p>
            <a:pPr algn="ctr" defTabSz="932383"/>
            <a:endParaRPr lang="en-US" sz="800" kern="0" dirty="0">
              <a:gradFill>
                <a:gsLst>
                  <a:gs pos="0">
                    <a:srgbClr val="FFFFFF"/>
                  </a:gs>
                  <a:gs pos="100000">
                    <a:srgbClr val="FFFFFF"/>
                  </a:gs>
                </a:gsLst>
                <a:lin ang="5400000" scaled="0"/>
              </a:gradFill>
              <a:ea typeface="Segoe UI" pitchFamily="34" charset="0"/>
              <a:cs typeface="Segoe UI" pitchFamily="34" charset="0"/>
            </a:endParaRPr>
          </a:p>
        </p:txBody>
      </p:sp>
      <p:sp>
        <p:nvSpPr>
          <p:cNvPr id="13" name="TextBox 12"/>
          <p:cNvSpPr txBox="1"/>
          <p:nvPr/>
        </p:nvSpPr>
        <p:spPr>
          <a:xfrm>
            <a:off x="123198" y="2852936"/>
            <a:ext cx="1987329" cy="627864"/>
          </a:xfrm>
          <a:prstGeom prst="rect">
            <a:avLst/>
          </a:prstGeom>
          <a:noFill/>
        </p:spPr>
        <p:txBody>
          <a:bodyPr wrap="square" lIns="182880" tIns="146304" rIns="182880" bIns="146304" rtlCol="0">
            <a:spAutoFit/>
          </a:bodyPr>
          <a:lstStyle/>
          <a:p>
            <a:pPr algn="ctr" defTabSz="1219170">
              <a:lnSpc>
                <a:spcPct val="90000"/>
              </a:lnSpc>
              <a:spcAft>
                <a:spcPts val="600"/>
              </a:spcAft>
            </a:pPr>
            <a:r>
              <a:rPr lang="en-US" sz="2400" kern="0" dirty="0">
                <a:gradFill>
                  <a:gsLst>
                    <a:gs pos="2917">
                      <a:schemeClr val="tx1"/>
                    </a:gs>
                    <a:gs pos="30000">
                      <a:schemeClr val="tx1"/>
                    </a:gs>
                  </a:gsLst>
                  <a:lin ang="5400000" scaled="0"/>
                </a:gradFill>
              </a:rPr>
              <a:t>Develop</a:t>
            </a:r>
          </a:p>
        </p:txBody>
      </p:sp>
      <p:sp>
        <p:nvSpPr>
          <p:cNvPr id="14" name="TextBox 13"/>
          <p:cNvSpPr txBox="1"/>
          <p:nvPr/>
        </p:nvSpPr>
        <p:spPr>
          <a:xfrm>
            <a:off x="2635861" y="2923460"/>
            <a:ext cx="1987329" cy="627864"/>
          </a:xfrm>
          <a:prstGeom prst="rect">
            <a:avLst/>
          </a:prstGeom>
          <a:noFill/>
        </p:spPr>
        <p:txBody>
          <a:bodyPr wrap="square" lIns="182880" tIns="146304" rIns="182880" bIns="146304" rtlCol="0">
            <a:spAutoFit/>
          </a:bodyPr>
          <a:lstStyle/>
          <a:p>
            <a:pPr algn="ctr" defTabSz="1219170">
              <a:lnSpc>
                <a:spcPct val="90000"/>
              </a:lnSpc>
              <a:spcAft>
                <a:spcPts val="600"/>
              </a:spcAft>
            </a:pPr>
            <a:r>
              <a:rPr lang="en-US" sz="2400" kern="0" dirty="0">
                <a:gradFill>
                  <a:gsLst>
                    <a:gs pos="2917">
                      <a:schemeClr val="tx1"/>
                    </a:gs>
                    <a:gs pos="30000">
                      <a:schemeClr val="tx1"/>
                    </a:gs>
                  </a:gsLst>
                  <a:lin ang="5400000" scaled="0"/>
                </a:gradFill>
              </a:rPr>
              <a:t>Test</a:t>
            </a:r>
          </a:p>
        </p:txBody>
      </p:sp>
      <p:sp>
        <p:nvSpPr>
          <p:cNvPr id="15" name="TextBox 14"/>
          <p:cNvSpPr txBox="1"/>
          <p:nvPr/>
        </p:nvSpPr>
        <p:spPr>
          <a:xfrm>
            <a:off x="5144830" y="2923460"/>
            <a:ext cx="1987329" cy="627864"/>
          </a:xfrm>
          <a:prstGeom prst="rect">
            <a:avLst/>
          </a:prstGeom>
          <a:noFill/>
        </p:spPr>
        <p:txBody>
          <a:bodyPr wrap="square" lIns="182880" tIns="146304" rIns="182880" bIns="146304" rtlCol="0">
            <a:spAutoFit/>
          </a:bodyPr>
          <a:lstStyle/>
          <a:p>
            <a:pPr algn="ctr" defTabSz="1219170">
              <a:lnSpc>
                <a:spcPct val="90000"/>
              </a:lnSpc>
              <a:spcAft>
                <a:spcPts val="600"/>
              </a:spcAft>
            </a:pPr>
            <a:r>
              <a:rPr lang="en-US" sz="2400" kern="0" dirty="0">
                <a:gradFill>
                  <a:gsLst>
                    <a:gs pos="2917">
                      <a:schemeClr val="tx1"/>
                    </a:gs>
                    <a:gs pos="30000">
                      <a:schemeClr val="tx1"/>
                    </a:gs>
                  </a:gsLst>
                  <a:lin ang="5400000" scaled="0"/>
                </a:gradFill>
              </a:rPr>
              <a:t>Build</a:t>
            </a:r>
          </a:p>
        </p:txBody>
      </p:sp>
      <p:sp>
        <p:nvSpPr>
          <p:cNvPr id="16" name="TextBox 15"/>
          <p:cNvSpPr txBox="1"/>
          <p:nvPr/>
        </p:nvSpPr>
        <p:spPr>
          <a:xfrm>
            <a:off x="7661085" y="2950341"/>
            <a:ext cx="1987329" cy="627864"/>
          </a:xfrm>
          <a:prstGeom prst="rect">
            <a:avLst/>
          </a:prstGeom>
          <a:noFill/>
        </p:spPr>
        <p:txBody>
          <a:bodyPr wrap="square" lIns="182880" tIns="146304" rIns="182880" bIns="146304" rtlCol="0">
            <a:spAutoFit/>
          </a:bodyPr>
          <a:lstStyle/>
          <a:p>
            <a:pPr algn="ctr" defTabSz="1219170">
              <a:lnSpc>
                <a:spcPct val="90000"/>
              </a:lnSpc>
              <a:spcAft>
                <a:spcPts val="600"/>
              </a:spcAft>
            </a:pPr>
            <a:r>
              <a:rPr lang="en-US" sz="2400" kern="0" dirty="0">
                <a:gradFill>
                  <a:gsLst>
                    <a:gs pos="2917">
                      <a:schemeClr val="tx1"/>
                    </a:gs>
                    <a:gs pos="30000">
                      <a:schemeClr val="tx1"/>
                    </a:gs>
                  </a:gsLst>
                  <a:lin ang="5400000" scaled="0"/>
                </a:gradFill>
              </a:rPr>
              <a:t>Distribute</a:t>
            </a:r>
          </a:p>
        </p:txBody>
      </p:sp>
      <p:sp>
        <p:nvSpPr>
          <p:cNvPr id="17" name="TextBox 16"/>
          <p:cNvSpPr txBox="1"/>
          <p:nvPr/>
        </p:nvSpPr>
        <p:spPr>
          <a:xfrm>
            <a:off x="10173749" y="2923460"/>
            <a:ext cx="1987329" cy="627864"/>
          </a:xfrm>
          <a:prstGeom prst="rect">
            <a:avLst/>
          </a:prstGeom>
          <a:noFill/>
        </p:spPr>
        <p:txBody>
          <a:bodyPr wrap="square" lIns="182880" tIns="146304" rIns="182880" bIns="146304" rtlCol="0">
            <a:spAutoFit/>
          </a:bodyPr>
          <a:lstStyle/>
          <a:p>
            <a:pPr algn="ctr" defTabSz="1219170">
              <a:lnSpc>
                <a:spcPct val="90000"/>
              </a:lnSpc>
              <a:spcAft>
                <a:spcPts val="600"/>
              </a:spcAft>
            </a:pPr>
            <a:r>
              <a:rPr lang="en-US" sz="2400" kern="0" dirty="0">
                <a:gradFill>
                  <a:gsLst>
                    <a:gs pos="2917">
                      <a:schemeClr val="tx1"/>
                    </a:gs>
                    <a:gs pos="30000">
                      <a:schemeClr val="tx1"/>
                    </a:gs>
                  </a:gsLst>
                  <a:lin ang="5400000" scaled="0"/>
                </a:gradFill>
              </a:rPr>
              <a:t>Monitor</a:t>
            </a:r>
          </a:p>
        </p:txBody>
      </p:sp>
      <p:pic>
        <p:nvPicPr>
          <p:cNvPr id="18" name="Picture 17"/>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971320" y="3414379"/>
            <a:ext cx="6768949" cy="3414935"/>
          </a:xfrm>
          <a:prstGeom prst="rect">
            <a:avLst/>
          </a:prstGeom>
        </p:spPr>
      </p:pic>
      <p:pic>
        <p:nvPicPr>
          <p:cNvPr id="19" name="Picture 18"/>
          <p:cNvPicPr>
            <a:picLocks noChangeAspect="1"/>
          </p:cNvPicPr>
          <p:nvPr/>
        </p:nvPicPr>
        <p:blipFill>
          <a:blip r:embed="rId10"/>
          <a:stretch>
            <a:fillRect/>
          </a:stretch>
        </p:blipFill>
        <p:spPr>
          <a:xfrm>
            <a:off x="4702341" y="3995579"/>
            <a:ext cx="7414871" cy="3098656"/>
          </a:xfrm>
          <a:prstGeom prst="rect">
            <a:avLst/>
          </a:prstGeom>
        </p:spPr>
      </p:pic>
      <p:pic>
        <p:nvPicPr>
          <p:cNvPr id="20" name="Picture 19"/>
          <p:cNvPicPr>
            <a:picLocks noChangeAspect="1"/>
          </p:cNvPicPr>
          <p:nvPr/>
        </p:nvPicPr>
        <p:blipFill>
          <a:blip r:embed="rId11"/>
          <a:stretch>
            <a:fillRect/>
          </a:stretch>
        </p:blipFill>
        <p:spPr>
          <a:xfrm>
            <a:off x="-67992" y="3627717"/>
            <a:ext cx="12191535" cy="5936857"/>
          </a:xfrm>
          <a:prstGeom prst="rect">
            <a:avLst/>
          </a:prstGeom>
        </p:spPr>
      </p:pic>
      <p:pic>
        <p:nvPicPr>
          <p:cNvPr id="3" name="Picture 2"/>
          <p:cNvPicPr>
            <a:picLocks noChangeAspect="1"/>
          </p:cNvPicPr>
          <p:nvPr/>
        </p:nvPicPr>
        <p:blipFill>
          <a:blip r:embed="rId12" cstate="print">
            <a:extLst>
              <a:ext uri="{28A0092B-C50C-407E-A947-70E740481C1C}">
                <a14:useLocalDpi xmlns:a14="http://schemas.microsoft.com/office/drawing/2010/main"/>
              </a:ext>
            </a:extLst>
          </a:blip>
          <a:stretch>
            <a:fillRect/>
          </a:stretch>
        </p:blipFill>
        <p:spPr>
          <a:xfrm>
            <a:off x="-1373" y="3597479"/>
            <a:ext cx="12192000" cy="6840300"/>
          </a:xfrm>
          <a:prstGeom prst="rect">
            <a:avLst/>
          </a:prstGeom>
        </p:spPr>
      </p:pic>
      <p:pic>
        <p:nvPicPr>
          <p:cNvPr id="5" name="Picture 4"/>
          <p:cNvPicPr>
            <a:picLocks noChangeAspect="1"/>
          </p:cNvPicPr>
          <p:nvPr/>
        </p:nvPicPr>
        <p:blipFill>
          <a:blip r:embed="rId13" cstate="screen">
            <a:extLst>
              <a:ext uri="{28A0092B-C50C-407E-A947-70E740481C1C}">
                <a14:useLocalDpi xmlns:a14="http://schemas.microsoft.com/office/drawing/2010/main"/>
              </a:ext>
            </a:extLst>
          </a:blip>
          <a:stretch>
            <a:fillRect/>
          </a:stretch>
        </p:blipFill>
        <p:spPr>
          <a:xfrm>
            <a:off x="-67992" y="3614601"/>
            <a:ext cx="12259991" cy="5468380"/>
          </a:xfrm>
          <a:prstGeom prst="rect">
            <a:avLst/>
          </a:prstGeom>
        </p:spPr>
      </p:pic>
    </p:spTree>
    <p:extLst>
      <p:ext uri="{BB962C8B-B14F-4D97-AF65-F5344CB8AC3E}">
        <p14:creationId xmlns:p14="http://schemas.microsoft.com/office/powerpoint/2010/main" val="3365174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 presetClass="exit" presetSubtype="0" fill="hold" nodeType="withEffect">
                                  <p:stCondLst>
                                    <p:cond delay="0"/>
                                  </p:stCondLst>
                                  <p:childTnLst>
                                    <p:set>
                                      <p:cBhvr>
                                        <p:cTn id="12" dur="1" fill="hold">
                                          <p:stCondLst>
                                            <p:cond delay="0"/>
                                          </p:stCondLst>
                                        </p:cTn>
                                        <p:tgtEl>
                                          <p:spTgt spid="18"/>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19"/>
                                        </p:tgtEl>
                                        <p:attrNameLst>
                                          <p:attrName>style.visibility</p:attrName>
                                        </p:attrNameLst>
                                      </p:cBhvr>
                                      <p:to>
                                        <p:strVal val="hidden"/>
                                      </p:to>
                                    </p:set>
                                  </p:childTnLst>
                                </p:cTn>
                              </p:par>
                              <p:par>
                                <p:cTn id="15" presetID="10"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500"/>
                                        <p:tgtEl>
                                          <p:spTgt spid="15"/>
                                        </p:tgtEl>
                                      </p:cBhvr>
                                    </p:animEffect>
                                  </p:childTnLst>
                                </p:cTn>
                              </p:par>
                              <p:par>
                                <p:cTn id="26" presetID="1" presetClass="exit" presetSubtype="0" fill="hold" nodeType="withEffect">
                                  <p:stCondLst>
                                    <p:cond delay="0"/>
                                  </p:stCondLst>
                                  <p:childTnLst>
                                    <p:set>
                                      <p:cBhvr>
                                        <p:cTn id="27" dur="1" fill="hold">
                                          <p:stCondLst>
                                            <p:cond delay="0"/>
                                          </p:stCondLst>
                                        </p:cTn>
                                        <p:tgtEl>
                                          <p:spTgt spid="5"/>
                                        </p:tgtEl>
                                        <p:attrNameLst>
                                          <p:attrName>style.visibility</p:attrName>
                                        </p:attrNameLst>
                                      </p:cBhvr>
                                      <p:to>
                                        <p:strVal val="hidden"/>
                                      </p:to>
                                    </p:set>
                                  </p:childTnLst>
                                </p:cTn>
                              </p:par>
                              <p:par>
                                <p:cTn id="28" presetID="10" presetClass="entr" presetSubtype="0" fill="hold" nodeType="with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fade">
                                      <p:cBhvr>
                                        <p:cTn id="30" dur="500"/>
                                        <p:tgtEl>
                                          <p:spTgt spid="20"/>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500"/>
                                        <p:tgtEl>
                                          <p:spTgt spid="11"/>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500"/>
                                        <p:tgtEl>
                                          <p:spTgt spid="16"/>
                                        </p:tgtEl>
                                      </p:cBhvr>
                                    </p:animEffect>
                                  </p:childTnLst>
                                </p:cTn>
                              </p:par>
                              <p:par>
                                <p:cTn id="39" presetID="10" presetClass="entr" presetSubtype="0" fill="hold" nodeType="with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500"/>
                                        <p:tgtEl>
                                          <p:spTgt spid="10"/>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fade">
                                      <p:cBhvr>
                                        <p:cTn id="44" dur="500"/>
                                        <p:tgtEl>
                                          <p:spTgt spid="17"/>
                                        </p:tgtEl>
                                      </p:cBhvr>
                                    </p:animEffect>
                                  </p:childTnLst>
                                </p:cTn>
                              </p:par>
                              <p:par>
                                <p:cTn id="45" presetID="1" presetClass="exit" presetSubtype="0" fill="hold" nodeType="withEffect">
                                  <p:stCondLst>
                                    <p:cond delay="0"/>
                                  </p:stCondLst>
                                  <p:childTnLst>
                                    <p:set>
                                      <p:cBhvr>
                                        <p:cTn id="46" dur="1" fill="hold">
                                          <p:stCondLst>
                                            <p:cond delay="0"/>
                                          </p:stCondLst>
                                        </p:cTn>
                                        <p:tgtEl>
                                          <p:spTgt spid="20"/>
                                        </p:tgtEl>
                                        <p:attrNameLst>
                                          <p:attrName>style.visibility</p:attrName>
                                        </p:attrNameLst>
                                      </p:cBhvr>
                                      <p:to>
                                        <p:strVal val="hidden"/>
                                      </p:to>
                                    </p:set>
                                  </p:childTnLst>
                                </p:cTn>
                              </p:par>
                              <p:par>
                                <p:cTn id="47" presetID="10" presetClass="entr" presetSubtype="0" fill="hold" nodeType="withEffect">
                                  <p:stCondLst>
                                    <p:cond delay="0"/>
                                  </p:stCondLst>
                                  <p:childTnLst>
                                    <p:set>
                                      <p:cBhvr>
                                        <p:cTn id="48" dur="1" fill="hold">
                                          <p:stCondLst>
                                            <p:cond delay="0"/>
                                          </p:stCondLst>
                                        </p:cTn>
                                        <p:tgtEl>
                                          <p:spTgt spid="3"/>
                                        </p:tgtEl>
                                        <p:attrNameLst>
                                          <p:attrName>style.visibility</p:attrName>
                                        </p:attrNameLst>
                                      </p:cBhvr>
                                      <p:to>
                                        <p:strVal val="visible"/>
                                      </p:to>
                                    </p:set>
                                    <p:animEffect transition="in" filter="fade">
                                      <p:cBhvr>
                                        <p:cTn id="49" dur="500"/>
                                        <p:tgtEl>
                                          <p:spTgt spid="3"/>
                                        </p:tgtEl>
                                      </p:cBhvr>
                                    </p:animEffect>
                                  </p:childTnLst>
                                </p:cTn>
                              </p:par>
                            </p:childTnLst>
                          </p:cTn>
                        </p:par>
                      </p:childTnLst>
                    </p:cTn>
                  </p:par>
                  <p:par>
                    <p:cTn id="50" fill="hold">
                      <p:stCondLst>
                        <p:cond delay="indefinite"/>
                      </p:stCondLst>
                      <p:childTnLst>
                        <p:par>
                          <p:cTn id="51" fill="hold">
                            <p:stCondLst>
                              <p:cond delay="0"/>
                            </p:stCondLst>
                            <p:childTnLst>
                              <p:par>
                                <p:cTn id="52" presetID="0" presetClass="path" presetSubtype="0" accel="50000" decel="50000" fill="hold" nodeType="clickEffect">
                                  <p:stCondLst>
                                    <p:cond delay="0"/>
                                  </p:stCondLst>
                                  <p:childTnLst>
                                    <p:animMotion origin="layout" path="M 0 0 L 0 0.15432 " pathEditMode="relative" ptsTypes="AA">
                                      <p:cBhvr>
                                        <p:cTn id="53" dur="2000" fill="hold"/>
                                        <p:tgtEl>
                                          <p:spTgt spid="6"/>
                                        </p:tgtEl>
                                        <p:attrNameLst>
                                          <p:attrName>ppt_x</p:attrName>
                                          <p:attrName>ppt_y</p:attrName>
                                        </p:attrNameLst>
                                      </p:cBhvr>
                                    </p:animMotion>
                                  </p:childTnLst>
                                </p:cTn>
                              </p:par>
                              <p:par>
                                <p:cTn id="54" presetID="0" presetClass="path" presetSubtype="0" accel="50000" decel="50000" fill="hold" nodeType="withEffect">
                                  <p:stCondLst>
                                    <p:cond delay="0"/>
                                  </p:stCondLst>
                                  <p:childTnLst>
                                    <p:animMotion origin="layout" path="M 0 0 L 0 0.15432 " pathEditMode="relative" ptsTypes="AA">
                                      <p:cBhvr>
                                        <p:cTn id="55" dur="2000" fill="hold"/>
                                        <p:tgtEl>
                                          <p:spTgt spid="9"/>
                                        </p:tgtEl>
                                        <p:attrNameLst>
                                          <p:attrName>ppt_x</p:attrName>
                                          <p:attrName>ppt_y</p:attrName>
                                        </p:attrNameLst>
                                      </p:cBhvr>
                                    </p:animMotion>
                                  </p:childTnLst>
                                </p:cTn>
                              </p:par>
                              <p:par>
                                <p:cTn id="56" presetID="0" presetClass="path" presetSubtype="0" accel="50000" decel="50000" fill="hold" nodeType="withEffect">
                                  <p:stCondLst>
                                    <p:cond delay="0"/>
                                  </p:stCondLst>
                                  <p:childTnLst>
                                    <p:animMotion origin="layout" path="M 0 0 L 0 0.15432 " pathEditMode="relative" ptsTypes="AA">
                                      <p:cBhvr>
                                        <p:cTn id="57" dur="2000" fill="hold"/>
                                        <p:tgtEl>
                                          <p:spTgt spid="7"/>
                                        </p:tgtEl>
                                        <p:attrNameLst>
                                          <p:attrName>ppt_x</p:attrName>
                                          <p:attrName>ppt_y</p:attrName>
                                        </p:attrNameLst>
                                      </p:cBhvr>
                                    </p:animMotion>
                                  </p:childTnLst>
                                </p:cTn>
                              </p:par>
                              <p:par>
                                <p:cTn id="58" presetID="0" presetClass="path" presetSubtype="0" accel="50000" decel="50000" fill="hold" nodeType="withEffect">
                                  <p:stCondLst>
                                    <p:cond delay="0"/>
                                  </p:stCondLst>
                                  <p:childTnLst>
                                    <p:animMotion origin="layout" path="M 0 0 L 0 0.15432 " pathEditMode="relative" ptsTypes="AA">
                                      <p:cBhvr>
                                        <p:cTn id="59" dur="2000" fill="hold"/>
                                        <p:tgtEl>
                                          <p:spTgt spid="8"/>
                                        </p:tgtEl>
                                        <p:attrNameLst>
                                          <p:attrName>ppt_x</p:attrName>
                                          <p:attrName>ppt_y</p:attrName>
                                        </p:attrNameLst>
                                      </p:cBhvr>
                                    </p:animMotion>
                                  </p:childTnLst>
                                </p:cTn>
                              </p:par>
                              <p:par>
                                <p:cTn id="60" presetID="0" presetClass="path" presetSubtype="0" accel="50000" decel="50000" fill="hold" nodeType="withEffect">
                                  <p:stCondLst>
                                    <p:cond delay="0"/>
                                  </p:stCondLst>
                                  <p:childTnLst>
                                    <p:animMotion origin="layout" path="M 0 0 L 0 0.15432 " pathEditMode="relative" ptsTypes="AA">
                                      <p:cBhvr>
                                        <p:cTn id="61" dur="2000" fill="hold"/>
                                        <p:tgtEl>
                                          <p:spTgt spid="11"/>
                                        </p:tgtEl>
                                        <p:attrNameLst>
                                          <p:attrName>ppt_x</p:attrName>
                                          <p:attrName>ppt_y</p:attrName>
                                        </p:attrNameLst>
                                      </p:cBhvr>
                                    </p:animMotion>
                                  </p:childTnLst>
                                </p:cTn>
                              </p:par>
                              <p:par>
                                <p:cTn id="62" presetID="0" presetClass="path" presetSubtype="0" accel="50000" decel="50000" fill="hold" nodeType="withEffect">
                                  <p:stCondLst>
                                    <p:cond delay="0"/>
                                  </p:stCondLst>
                                  <p:childTnLst>
                                    <p:animMotion origin="layout" path="M 0 0 L 0 0.15432 " pathEditMode="relative" ptsTypes="AA">
                                      <p:cBhvr>
                                        <p:cTn id="63" dur="2000" fill="hold"/>
                                        <p:tgtEl>
                                          <p:spTgt spid="10"/>
                                        </p:tgtEl>
                                        <p:attrNameLst>
                                          <p:attrName>ppt_x</p:attrName>
                                          <p:attrName>ppt_y</p:attrName>
                                        </p:attrNameLst>
                                      </p:cBhvr>
                                    </p:animMotion>
                                  </p:childTnLst>
                                </p:cTn>
                              </p:par>
                              <p:par>
                                <p:cTn id="64" presetID="0" presetClass="path" presetSubtype="0" accel="50000" decel="50000" fill="hold" grpId="0" nodeType="withEffect">
                                  <p:stCondLst>
                                    <p:cond delay="0"/>
                                  </p:stCondLst>
                                  <p:childTnLst>
                                    <p:animMotion origin="layout" path="M 0 0 L 0 0.15432 " pathEditMode="relative" ptsTypes="AA">
                                      <p:cBhvr>
                                        <p:cTn id="65" dur="2000" fill="hold"/>
                                        <p:tgtEl>
                                          <p:spTgt spid="12"/>
                                        </p:tgtEl>
                                        <p:attrNameLst>
                                          <p:attrName>ppt_x</p:attrName>
                                          <p:attrName>ppt_y</p:attrName>
                                        </p:attrNameLst>
                                      </p:cBhvr>
                                    </p:animMotion>
                                  </p:childTnLst>
                                </p:cTn>
                              </p:par>
                              <p:par>
                                <p:cTn id="66" presetID="0" presetClass="path" presetSubtype="0" accel="50000" decel="50000" fill="hold" grpId="1" nodeType="withEffect">
                                  <p:stCondLst>
                                    <p:cond delay="0"/>
                                  </p:stCondLst>
                                  <p:childTnLst>
                                    <p:animMotion origin="layout" path="M 1.38889E-6 -3.58025E-6 L 1.38889E-6 0.15432 " pathEditMode="relative" rAng="0" ptsTypes="AA">
                                      <p:cBhvr>
                                        <p:cTn id="67" dur="2000" fill="hold"/>
                                        <p:tgtEl>
                                          <p:spTgt spid="17"/>
                                        </p:tgtEl>
                                        <p:attrNameLst>
                                          <p:attrName>ppt_x</p:attrName>
                                          <p:attrName>ppt_y</p:attrName>
                                        </p:attrNameLst>
                                      </p:cBhvr>
                                      <p:rCtr x="0" y="7716"/>
                                    </p:animMotion>
                                  </p:childTnLst>
                                </p:cTn>
                              </p:par>
                              <p:par>
                                <p:cTn id="68" presetID="0" presetClass="path" presetSubtype="0" accel="50000" decel="50000" fill="hold" grpId="1" nodeType="withEffect">
                                  <p:stCondLst>
                                    <p:cond delay="0"/>
                                  </p:stCondLst>
                                  <p:childTnLst>
                                    <p:animMotion origin="layout" path="M -2.22222E-6 4.07407E-6 L -2.22222E-6 0.15432 " pathEditMode="relative" rAng="0" ptsTypes="AA">
                                      <p:cBhvr>
                                        <p:cTn id="69" dur="2000" fill="hold"/>
                                        <p:tgtEl>
                                          <p:spTgt spid="16"/>
                                        </p:tgtEl>
                                        <p:attrNameLst>
                                          <p:attrName>ppt_x</p:attrName>
                                          <p:attrName>ppt_y</p:attrName>
                                        </p:attrNameLst>
                                      </p:cBhvr>
                                      <p:rCtr x="0" y="7716"/>
                                    </p:animMotion>
                                  </p:childTnLst>
                                </p:cTn>
                              </p:par>
                              <p:par>
                                <p:cTn id="70" presetID="0" presetClass="path" presetSubtype="0" accel="50000" decel="50000" fill="hold" grpId="1" nodeType="withEffect">
                                  <p:stCondLst>
                                    <p:cond delay="0"/>
                                  </p:stCondLst>
                                  <p:childTnLst>
                                    <p:animMotion origin="layout" path="M -2.22222E-6 -3.58025E-6 L -2.22222E-6 0.15432 " pathEditMode="relative" rAng="0" ptsTypes="AA">
                                      <p:cBhvr>
                                        <p:cTn id="71" dur="2000" fill="hold"/>
                                        <p:tgtEl>
                                          <p:spTgt spid="15"/>
                                        </p:tgtEl>
                                        <p:attrNameLst>
                                          <p:attrName>ppt_x</p:attrName>
                                          <p:attrName>ppt_y</p:attrName>
                                        </p:attrNameLst>
                                      </p:cBhvr>
                                      <p:rCtr x="0" y="7716"/>
                                    </p:animMotion>
                                  </p:childTnLst>
                                </p:cTn>
                              </p:par>
                              <p:par>
                                <p:cTn id="72" presetID="0" presetClass="path" presetSubtype="0" accel="50000" decel="50000" fill="hold" grpId="1" nodeType="withEffect">
                                  <p:stCondLst>
                                    <p:cond delay="0"/>
                                  </p:stCondLst>
                                  <p:childTnLst>
                                    <p:animMotion origin="layout" path="M 5.55556E-7 -3.58025E-6 L 5.55556E-7 0.15432 " pathEditMode="relative" rAng="0" ptsTypes="AA">
                                      <p:cBhvr>
                                        <p:cTn id="73" dur="2000" fill="hold"/>
                                        <p:tgtEl>
                                          <p:spTgt spid="14"/>
                                        </p:tgtEl>
                                        <p:attrNameLst>
                                          <p:attrName>ppt_x</p:attrName>
                                          <p:attrName>ppt_y</p:attrName>
                                        </p:attrNameLst>
                                      </p:cBhvr>
                                      <p:rCtr x="0" y="7716"/>
                                    </p:animMotion>
                                  </p:childTnLst>
                                </p:cTn>
                              </p:par>
                              <p:par>
                                <p:cTn id="74" presetID="0" presetClass="path" presetSubtype="0" accel="50000" decel="50000" fill="hold" grpId="0" nodeType="withEffect">
                                  <p:stCondLst>
                                    <p:cond delay="0"/>
                                  </p:stCondLst>
                                  <p:childTnLst>
                                    <p:animMotion origin="layout" path="M -3.05556E-6 1.60494E-6 L -3.05556E-6 0.15432 " pathEditMode="relative" rAng="0" ptsTypes="AA">
                                      <p:cBhvr>
                                        <p:cTn id="75" dur="2000" fill="hold"/>
                                        <p:tgtEl>
                                          <p:spTgt spid="13"/>
                                        </p:tgtEl>
                                        <p:attrNameLst>
                                          <p:attrName>ppt_x</p:attrName>
                                          <p:attrName>ppt_y</p:attrName>
                                        </p:attrNameLst>
                                      </p:cBhvr>
                                      <p:rCtr x="0" y="7716"/>
                                    </p:animMotion>
                                  </p:childTnLst>
                                </p:cTn>
                              </p:par>
                              <p:par>
                                <p:cTn id="76" presetID="1" presetClass="exit" presetSubtype="0" fill="hold" nodeType="withEffect">
                                  <p:stCondLst>
                                    <p:cond delay="0"/>
                                  </p:stCondLst>
                                  <p:childTnLst>
                                    <p:set>
                                      <p:cBhvr>
                                        <p:cTn id="77"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4" grpId="0"/>
      <p:bldP spid="14" grpId="1"/>
      <p:bldP spid="15" grpId="0"/>
      <p:bldP spid="15" grpId="1"/>
      <p:bldP spid="16" grpId="0"/>
      <p:bldP spid="16" grpId="1"/>
      <p:bldP spid="17" grpId="0"/>
      <p:bldP spid="17"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1165665" y="3018140"/>
            <a:ext cx="9860672" cy="821722"/>
          </a:xfrm>
          <a:prstGeom prst="rect">
            <a:avLst/>
          </a:prstGeom>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4800"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705" dirty="0"/>
              <a:t>Architecting Mobile Apps</a:t>
            </a:r>
          </a:p>
        </p:txBody>
      </p:sp>
    </p:spTree>
    <p:extLst>
      <p:ext uri="{BB962C8B-B14F-4D97-AF65-F5344CB8AC3E}">
        <p14:creationId xmlns:p14="http://schemas.microsoft.com/office/powerpoint/2010/main" val="21324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bwMode="auto">
          <a:xfrm>
            <a:off x="7184859" y="2439752"/>
            <a:ext cx="2117654" cy="2544854"/>
          </a:xfrm>
          <a:prstGeom prst="rect">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r>
              <a:rPr lang="en-US" sz="784" kern="0" dirty="0">
                <a:solidFill>
                  <a:srgbClr val="00BBF1"/>
                </a:solidFill>
                <a:ea typeface="Segoe UI" pitchFamily="34" charset="0"/>
                <a:cs typeface="Segoe UI" pitchFamily="34" charset="0"/>
              </a:rPr>
              <a:t> </a:t>
            </a:r>
          </a:p>
        </p:txBody>
      </p:sp>
      <p:sp>
        <p:nvSpPr>
          <p:cNvPr id="33" name="Rectangle 32"/>
          <p:cNvSpPr/>
          <p:nvPr/>
        </p:nvSpPr>
        <p:spPr bwMode="auto">
          <a:xfrm>
            <a:off x="7181978" y="2439753"/>
            <a:ext cx="2117654" cy="806692"/>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r>
              <a:rPr lang="en-US" sz="784" kern="0" dirty="0">
                <a:solidFill>
                  <a:schemeClr val="tx1"/>
                </a:solidFill>
                <a:ea typeface="Segoe UI" pitchFamily="34" charset="0"/>
                <a:cs typeface="Segoe UI" pitchFamily="34" charset="0"/>
              </a:rPr>
              <a:t> </a:t>
            </a:r>
          </a:p>
        </p:txBody>
      </p:sp>
      <p:sp>
        <p:nvSpPr>
          <p:cNvPr id="12" name="Rectangle 11"/>
          <p:cNvSpPr/>
          <p:nvPr/>
        </p:nvSpPr>
        <p:spPr bwMode="auto">
          <a:xfrm>
            <a:off x="5041728" y="2439752"/>
            <a:ext cx="2117654" cy="2544854"/>
          </a:xfrm>
          <a:prstGeom prst="rect">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r>
              <a:rPr lang="en-US" sz="784" kern="0" dirty="0">
                <a:gradFill>
                  <a:gsLst>
                    <a:gs pos="0">
                      <a:srgbClr val="FFFFFF"/>
                    </a:gs>
                    <a:gs pos="100000">
                      <a:srgbClr val="FFFFFF"/>
                    </a:gs>
                  </a:gsLst>
                  <a:lin ang="5400000" scaled="0"/>
                </a:gradFill>
                <a:ea typeface="Segoe UI" pitchFamily="34" charset="0"/>
                <a:cs typeface="Segoe UI" pitchFamily="34" charset="0"/>
              </a:rPr>
              <a:t> </a:t>
            </a:r>
          </a:p>
        </p:txBody>
      </p:sp>
      <p:sp>
        <p:nvSpPr>
          <p:cNvPr id="32" name="Rectangle 31"/>
          <p:cNvSpPr/>
          <p:nvPr/>
        </p:nvSpPr>
        <p:spPr bwMode="auto">
          <a:xfrm>
            <a:off x="5047870" y="2439753"/>
            <a:ext cx="2108631" cy="806692"/>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r>
              <a:rPr lang="en-US" sz="784" kern="0" dirty="0">
                <a:gradFill>
                  <a:gsLst>
                    <a:gs pos="0">
                      <a:srgbClr val="FFFFFF"/>
                    </a:gs>
                    <a:gs pos="100000">
                      <a:srgbClr val="FFFFFF"/>
                    </a:gs>
                  </a:gsLst>
                  <a:lin ang="5400000" scaled="0"/>
                </a:gradFill>
                <a:ea typeface="Segoe UI" pitchFamily="34" charset="0"/>
                <a:cs typeface="Segoe UI" pitchFamily="34" charset="0"/>
              </a:rPr>
              <a:t> </a:t>
            </a:r>
          </a:p>
        </p:txBody>
      </p:sp>
      <p:sp>
        <p:nvSpPr>
          <p:cNvPr id="9" name="Rectangle 8"/>
          <p:cNvSpPr/>
          <p:nvPr/>
        </p:nvSpPr>
        <p:spPr bwMode="auto">
          <a:xfrm>
            <a:off x="2892372" y="2439752"/>
            <a:ext cx="2117654" cy="2544854"/>
          </a:xfrm>
          <a:prstGeom prst="rect">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r>
              <a:rPr lang="en-US" sz="784" kern="0" dirty="0">
                <a:gradFill>
                  <a:gsLst>
                    <a:gs pos="0">
                      <a:srgbClr val="FFFFFF"/>
                    </a:gs>
                    <a:gs pos="100000">
                      <a:srgbClr val="FFFFFF"/>
                    </a:gs>
                  </a:gsLst>
                  <a:lin ang="5400000" scaled="0"/>
                </a:gradFill>
                <a:ea typeface="Segoe UI" pitchFamily="34" charset="0"/>
                <a:cs typeface="Segoe UI" pitchFamily="34" charset="0"/>
              </a:rPr>
              <a:t> </a:t>
            </a:r>
          </a:p>
        </p:txBody>
      </p:sp>
      <p:sp>
        <p:nvSpPr>
          <p:cNvPr id="31" name="Rectangle 30"/>
          <p:cNvSpPr/>
          <p:nvPr/>
        </p:nvSpPr>
        <p:spPr bwMode="auto">
          <a:xfrm>
            <a:off x="2903067" y="2439753"/>
            <a:ext cx="2113099" cy="806692"/>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r>
              <a:rPr lang="en-US" sz="784" kern="0" dirty="0">
                <a:gradFill>
                  <a:gsLst>
                    <a:gs pos="0">
                      <a:srgbClr val="FFFFFF"/>
                    </a:gs>
                    <a:gs pos="100000">
                      <a:srgbClr val="FFFFFF"/>
                    </a:gs>
                  </a:gsLst>
                  <a:lin ang="5400000" scaled="0"/>
                </a:gradFill>
                <a:ea typeface="Segoe UI" pitchFamily="34" charset="0"/>
                <a:cs typeface="Segoe UI" pitchFamily="34" charset="0"/>
              </a:rPr>
              <a:t> </a:t>
            </a:r>
          </a:p>
        </p:txBody>
      </p:sp>
      <p:sp>
        <p:nvSpPr>
          <p:cNvPr id="2" name="Title 1"/>
          <p:cNvSpPr>
            <a:spLocks noGrp="1"/>
          </p:cNvSpPr>
          <p:nvPr>
            <p:ph type="title"/>
          </p:nvPr>
        </p:nvSpPr>
        <p:spPr/>
        <p:txBody>
          <a:bodyPr/>
          <a:lstStyle/>
          <a:p>
            <a:pPr algn="ctr"/>
            <a:r>
              <a:rPr lang="en-US" dirty="0"/>
              <a:t>Silo Approach</a:t>
            </a:r>
          </a:p>
        </p:txBody>
      </p:sp>
      <p:sp>
        <p:nvSpPr>
          <p:cNvPr id="21" name="TextBox 20"/>
          <p:cNvSpPr txBox="1"/>
          <p:nvPr/>
        </p:nvSpPr>
        <p:spPr>
          <a:xfrm>
            <a:off x="2903067" y="2512232"/>
            <a:ext cx="2104078" cy="621736"/>
          </a:xfrm>
          <a:prstGeom prst="rect">
            <a:avLst/>
          </a:prstGeom>
          <a:noFill/>
        </p:spPr>
        <p:txBody>
          <a:bodyPr wrap="square" lIns="179286" tIns="143428" rIns="179286" bIns="143428" rtlCol="0">
            <a:spAutoFit/>
          </a:bodyPr>
          <a:lstStyle/>
          <a:p>
            <a:pPr algn="ctr" defTabSz="914114"/>
            <a:r>
              <a:rPr lang="en-US" sz="2158" kern="0" dirty="0">
                <a:solidFill>
                  <a:schemeClr val="bg1"/>
                </a:solidFill>
              </a:rPr>
              <a:t>iOS</a:t>
            </a:r>
          </a:p>
        </p:txBody>
      </p:sp>
      <p:sp>
        <p:nvSpPr>
          <p:cNvPr id="22" name="TextBox 21"/>
          <p:cNvSpPr txBox="1"/>
          <p:nvPr/>
        </p:nvSpPr>
        <p:spPr>
          <a:xfrm>
            <a:off x="7192672" y="2524682"/>
            <a:ext cx="2104078" cy="621736"/>
          </a:xfrm>
          <a:prstGeom prst="rect">
            <a:avLst/>
          </a:prstGeom>
          <a:noFill/>
        </p:spPr>
        <p:txBody>
          <a:bodyPr wrap="square" lIns="179286" tIns="143428" rIns="179286" bIns="143428" rtlCol="0">
            <a:spAutoFit/>
          </a:bodyPr>
          <a:lstStyle/>
          <a:p>
            <a:pPr algn="ctr" defTabSz="914114"/>
            <a:r>
              <a:rPr lang="en-US" sz="2158" kern="0" dirty="0">
                <a:solidFill>
                  <a:schemeClr val="bg1"/>
                </a:solidFill>
              </a:rPr>
              <a:t>Windows</a:t>
            </a:r>
          </a:p>
        </p:txBody>
      </p:sp>
      <p:sp>
        <p:nvSpPr>
          <p:cNvPr id="23" name="TextBox 22"/>
          <p:cNvSpPr txBox="1"/>
          <p:nvPr/>
        </p:nvSpPr>
        <p:spPr>
          <a:xfrm>
            <a:off x="5047868" y="2524682"/>
            <a:ext cx="2104078" cy="621736"/>
          </a:xfrm>
          <a:prstGeom prst="rect">
            <a:avLst/>
          </a:prstGeom>
          <a:noFill/>
        </p:spPr>
        <p:txBody>
          <a:bodyPr wrap="square" lIns="179286" tIns="143428" rIns="179286" bIns="143428" rtlCol="0">
            <a:spAutoFit/>
          </a:bodyPr>
          <a:lstStyle/>
          <a:p>
            <a:pPr algn="ctr" defTabSz="914114"/>
            <a:r>
              <a:rPr lang="en-US" sz="2158" kern="0" dirty="0">
                <a:solidFill>
                  <a:schemeClr val="bg1"/>
                </a:solidFill>
              </a:rPr>
              <a:t>Android</a:t>
            </a:r>
          </a:p>
        </p:txBody>
      </p:sp>
      <p:sp>
        <p:nvSpPr>
          <p:cNvPr id="24" name="TextBox 23"/>
          <p:cNvSpPr txBox="1"/>
          <p:nvPr/>
        </p:nvSpPr>
        <p:spPr>
          <a:xfrm>
            <a:off x="2905948" y="3821768"/>
            <a:ext cx="2104078" cy="893156"/>
          </a:xfrm>
          <a:prstGeom prst="rect">
            <a:avLst/>
          </a:prstGeom>
          <a:noFill/>
        </p:spPr>
        <p:txBody>
          <a:bodyPr wrap="square" lIns="179286" tIns="143428" rIns="179286" bIns="143428" rtlCol="0">
            <a:spAutoFit/>
          </a:bodyPr>
          <a:lstStyle/>
          <a:p>
            <a:pPr algn="ctr" defTabSz="914114"/>
            <a:r>
              <a:rPr lang="en-US" sz="1961" kern="0" dirty="0">
                <a:solidFill>
                  <a:schemeClr val="bg1"/>
                </a:solidFill>
              </a:rPr>
              <a:t>Objective-C</a:t>
            </a:r>
          </a:p>
          <a:p>
            <a:pPr algn="ctr" defTabSz="914114"/>
            <a:r>
              <a:rPr lang="en-US" sz="1961" kern="0" dirty="0">
                <a:solidFill>
                  <a:schemeClr val="bg1"/>
                </a:solidFill>
                <a:latin typeface="+mj-lt"/>
              </a:rPr>
              <a:t>Xcode</a:t>
            </a:r>
          </a:p>
        </p:txBody>
      </p:sp>
      <p:sp>
        <p:nvSpPr>
          <p:cNvPr id="25" name="TextBox 24"/>
          <p:cNvSpPr txBox="1"/>
          <p:nvPr/>
        </p:nvSpPr>
        <p:spPr>
          <a:xfrm>
            <a:off x="7195554" y="3821768"/>
            <a:ext cx="2104078" cy="893156"/>
          </a:xfrm>
          <a:prstGeom prst="rect">
            <a:avLst/>
          </a:prstGeom>
          <a:noFill/>
        </p:spPr>
        <p:txBody>
          <a:bodyPr wrap="square" lIns="179286" tIns="143428" rIns="179286" bIns="143428" rtlCol="0">
            <a:spAutoFit/>
          </a:bodyPr>
          <a:lstStyle/>
          <a:p>
            <a:pPr algn="ctr" defTabSz="914114"/>
            <a:r>
              <a:rPr lang="en-US" sz="1961" kern="0" dirty="0">
                <a:solidFill>
                  <a:schemeClr val="bg1"/>
                </a:solidFill>
              </a:rPr>
              <a:t>C#</a:t>
            </a:r>
          </a:p>
          <a:p>
            <a:pPr algn="ctr" defTabSz="914114"/>
            <a:r>
              <a:rPr lang="en-US" sz="1961" kern="0" dirty="0">
                <a:solidFill>
                  <a:schemeClr val="bg1"/>
                </a:solidFill>
                <a:latin typeface="+mj-lt"/>
              </a:rPr>
              <a:t>Visual Studio</a:t>
            </a:r>
          </a:p>
        </p:txBody>
      </p:sp>
      <p:sp>
        <p:nvSpPr>
          <p:cNvPr id="26" name="TextBox 25"/>
          <p:cNvSpPr txBox="1"/>
          <p:nvPr/>
        </p:nvSpPr>
        <p:spPr>
          <a:xfrm>
            <a:off x="5050750" y="3821769"/>
            <a:ext cx="2104078" cy="893156"/>
          </a:xfrm>
          <a:prstGeom prst="rect">
            <a:avLst/>
          </a:prstGeom>
          <a:noFill/>
        </p:spPr>
        <p:txBody>
          <a:bodyPr wrap="square" lIns="179286" tIns="143428" rIns="179286" bIns="143428" rtlCol="0">
            <a:spAutoFit/>
          </a:bodyPr>
          <a:lstStyle/>
          <a:p>
            <a:pPr algn="ctr" defTabSz="914114"/>
            <a:r>
              <a:rPr lang="en-US" sz="1961" kern="0" dirty="0">
                <a:solidFill>
                  <a:schemeClr val="bg1"/>
                </a:solidFill>
              </a:rPr>
              <a:t>Java</a:t>
            </a:r>
          </a:p>
          <a:p>
            <a:pPr algn="ctr" defTabSz="914114"/>
            <a:r>
              <a:rPr lang="en-US" sz="1961" kern="0" dirty="0">
                <a:solidFill>
                  <a:schemeClr val="bg1"/>
                </a:solidFill>
                <a:latin typeface="+mj-lt"/>
              </a:rPr>
              <a:t>Android Studio</a:t>
            </a:r>
          </a:p>
        </p:txBody>
      </p:sp>
      <p:sp>
        <p:nvSpPr>
          <p:cNvPr id="28" name="TextBox 27"/>
          <p:cNvSpPr txBox="1"/>
          <p:nvPr/>
        </p:nvSpPr>
        <p:spPr>
          <a:xfrm>
            <a:off x="418643" y="5545231"/>
            <a:ext cx="11354715" cy="628212"/>
          </a:xfrm>
          <a:prstGeom prst="rect">
            <a:avLst/>
          </a:prstGeom>
          <a:noFill/>
        </p:spPr>
        <p:txBody>
          <a:bodyPr wrap="square" lIns="179286" tIns="143428" rIns="179286" bIns="143428" rtlCol="0">
            <a:spAutoFit/>
          </a:bodyPr>
          <a:lstStyle/>
          <a:p>
            <a:pPr algn="ctr" defTabSz="914114"/>
            <a:r>
              <a:rPr lang="en-US" sz="2200" kern="0" dirty="0"/>
              <a:t>No shared code • Many languages &amp; development environments • Multiple teams</a:t>
            </a:r>
          </a:p>
        </p:txBody>
      </p:sp>
      <p:sp>
        <p:nvSpPr>
          <p:cNvPr id="29" name="Left Brace 28"/>
          <p:cNvSpPr/>
          <p:nvPr/>
        </p:nvSpPr>
        <p:spPr>
          <a:xfrm rot="5400000">
            <a:off x="5980058" y="580"/>
            <a:ext cx="231887" cy="10732196"/>
          </a:xfrm>
          <a:prstGeom prst="leftBrace">
            <a:avLst>
              <a:gd name="adj1" fmla="val 56668"/>
              <a:gd name="adj2" fmla="val 50000"/>
            </a:avLst>
          </a:prstGeom>
          <a:ln w="19050" cap="rnd">
            <a:solidFill>
              <a:schemeClr val="bg2">
                <a:lumMod val="65000"/>
              </a:schemeClr>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457200"/>
            <a:endParaRPr lang="en-US" sz="1766" kern="0">
              <a:ln w="38100" cmpd="sng">
                <a:solidFill>
                  <a:srgbClr val="000000"/>
                </a:solidFill>
                <a:prstDash val="dash"/>
              </a:ln>
              <a:solidFill>
                <a:sysClr val="windowText" lastClr="000000"/>
              </a:solidFill>
            </a:endParaRPr>
          </a:p>
        </p:txBody>
      </p:sp>
      <p:grpSp>
        <p:nvGrpSpPr>
          <p:cNvPr id="46" name="Group 45"/>
          <p:cNvGrpSpPr/>
          <p:nvPr/>
        </p:nvGrpSpPr>
        <p:grpSpPr>
          <a:xfrm>
            <a:off x="3567813" y="1467990"/>
            <a:ext cx="787322" cy="787322"/>
            <a:chOff x="2057400" y="2654300"/>
            <a:chExt cx="1028700" cy="1028700"/>
          </a:xfrm>
          <a:solidFill>
            <a:srgbClr val="9570D5"/>
          </a:solidFill>
        </p:grpSpPr>
        <p:sp>
          <p:nvSpPr>
            <p:cNvPr id="47" name="Oval 46"/>
            <p:cNvSpPr/>
            <p:nvPr/>
          </p:nvSpPr>
          <p:spPr bwMode="auto">
            <a:xfrm>
              <a:off x="2057400" y="2654300"/>
              <a:ext cx="1028700" cy="102870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endParaRPr lang="en-US" sz="784" kern="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a:grpFill/>
          </p:spPr>
        </p:pic>
      </p:grpSp>
      <p:grpSp>
        <p:nvGrpSpPr>
          <p:cNvPr id="49" name="Group 48"/>
          <p:cNvGrpSpPr/>
          <p:nvPr/>
        </p:nvGrpSpPr>
        <p:grpSpPr>
          <a:xfrm>
            <a:off x="5717169" y="1465042"/>
            <a:ext cx="787322" cy="787322"/>
            <a:chOff x="3810000" y="3073400"/>
            <a:chExt cx="1028700" cy="1028700"/>
          </a:xfrm>
          <a:solidFill>
            <a:srgbClr val="66B11F"/>
          </a:solidFill>
        </p:grpSpPr>
        <p:sp>
          <p:nvSpPr>
            <p:cNvPr id="50" name="Oval 49"/>
            <p:cNvSpPr/>
            <p:nvPr/>
          </p:nvSpPr>
          <p:spPr bwMode="auto">
            <a:xfrm>
              <a:off x="3810000" y="3073400"/>
              <a:ext cx="1028700" cy="102870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endParaRPr lang="en-US" sz="784" kern="0"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a:grpFill/>
          </p:spPr>
        </p:pic>
      </p:grpSp>
      <p:grpSp>
        <p:nvGrpSpPr>
          <p:cNvPr id="52" name="Group 51"/>
          <p:cNvGrpSpPr/>
          <p:nvPr/>
        </p:nvGrpSpPr>
        <p:grpSpPr>
          <a:xfrm>
            <a:off x="7860300" y="1477492"/>
            <a:ext cx="787322" cy="787322"/>
            <a:chOff x="6083300" y="3073400"/>
            <a:chExt cx="1028700" cy="1028700"/>
          </a:xfrm>
          <a:solidFill>
            <a:srgbClr val="00BBF1"/>
          </a:solidFill>
        </p:grpSpPr>
        <p:sp>
          <p:nvSpPr>
            <p:cNvPr id="53" name="Oval 52"/>
            <p:cNvSpPr/>
            <p:nvPr/>
          </p:nvSpPr>
          <p:spPr bwMode="auto">
            <a:xfrm>
              <a:off x="6083300" y="3073400"/>
              <a:ext cx="1028700" cy="102870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endParaRPr lang="en-US" sz="784" kern="0" dirty="0">
                <a:solidFill>
                  <a:schemeClr val="tx1"/>
                </a:solidFill>
                <a:ea typeface="Segoe UI" pitchFamily="34" charset="0"/>
                <a:cs typeface="Segoe UI" pitchFamily="34" charset="0"/>
              </a:endParaRPr>
            </a:p>
          </p:txBody>
        </p:sp>
        <p:pic>
          <p:nvPicPr>
            <p:cNvPr id="54" name="Picture 53"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a:grpFill/>
          </p:spPr>
        </p:pic>
      </p:grpSp>
    </p:spTree>
    <p:extLst>
      <p:ext uri="{BB962C8B-B14F-4D97-AF65-F5344CB8AC3E}">
        <p14:creationId xmlns:p14="http://schemas.microsoft.com/office/powerpoint/2010/main" val="3556468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Write Once, Run Anywhere</a:t>
            </a:r>
          </a:p>
        </p:txBody>
      </p:sp>
      <p:sp>
        <p:nvSpPr>
          <p:cNvPr id="35" name="Left Brace 34"/>
          <p:cNvSpPr/>
          <p:nvPr/>
        </p:nvSpPr>
        <p:spPr>
          <a:xfrm rot="5400000">
            <a:off x="5983948" y="804904"/>
            <a:ext cx="224107" cy="9088752"/>
          </a:xfrm>
          <a:prstGeom prst="leftBrace">
            <a:avLst>
              <a:gd name="adj1" fmla="val 56668"/>
              <a:gd name="adj2" fmla="val 50000"/>
            </a:avLst>
          </a:prstGeom>
          <a:ln w="19050" cap="rnd">
            <a:solidFill>
              <a:srgbClr val="A6A6A6"/>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457200"/>
            <a:endParaRPr lang="en-US" sz="1766" kern="0">
              <a:ln w="38100" cmpd="sng">
                <a:solidFill>
                  <a:srgbClr val="000000"/>
                </a:solidFill>
                <a:prstDash val="dash"/>
              </a:ln>
              <a:solidFill>
                <a:sysClr val="windowText" lastClr="000000"/>
              </a:solidFill>
            </a:endParaRPr>
          </a:p>
        </p:txBody>
      </p:sp>
      <p:grpSp>
        <p:nvGrpSpPr>
          <p:cNvPr id="57" name="Group 56"/>
          <p:cNvGrpSpPr/>
          <p:nvPr/>
        </p:nvGrpSpPr>
        <p:grpSpPr>
          <a:xfrm>
            <a:off x="4782490" y="1825832"/>
            <a:ext cx="2627023" cy="2627023"/>
            <a:chOff x="5344586" y="1981200"/>
            <a:chExt cx="2679700" cy="2679700"/>
          </a:xfrm>
        </p:grpSpPr>
        <p:sp>
          <p:nvSpPr>
            <p:cNvPr id="55" name="Oval 54"/>
            <p:cNvSpPr/>
            <p:nvPr/>
          </p:nvSpPr>
          <p:spPr bwMode="auto">
            <a:xfrm>
              <a:off x="5344586" y="1981200"/>
              <a:ext cx="2679700" cy="2679700"/>
            </a:xfrm>
            <a:prstGeom prst="ellipse">
              <a:avLst/>
            </a:prstGeom>
            <a:solidFill>
              <a:schemeClr val="bg2">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endParaRPr lang="en-US" sz="784" kern="0" dirty="0">
                <a:gradFill>
                  <a:gsLst>
                    <a:gs pos="0">
                      <a:srgbClr val="FFFFFF"/>
                    </a:gs>
                    <a:gs pos="100000">
                      <a:srgbClr val="FFFFFF"/>
                    </a:gs>
                  </a:gsLst>
                  <a:lin ang="5400000" scaled="0"/>
                </a:gradFill>
                <a:ea typeface="Segoe UI" pitchFamily="34" charset="0"/>
                <a:cs typeface="Segoe UI" pitchFamily="34" charset="0"/>
              </a:endParaRPr>
            </a:p>
          </p:txBody>
        </p:sp>
        <p:sp>
          <p:nvSpPr>
            <p:cNvPr id="32" name="TextBox 31"/>
            <p:cNvSpPr txBox="1"/>
            <p:nvPr/>
          </p:nvSpPr>
          <p:spPr>
            <a:xfrm>
              <a:off x="5738287" y="3569063"/>
              <a:ext cx="1879600" cy="572655"/>
            </a:xfrm>
            <a:prstGeom prst="rect">
              <a:avLst/>
            </a:prstGeom>
            <a:noFill/>
          </p:spPr>
          <p:txBody>
            <a:bodyPr wrap="square" lIns="179286" tIns="143428" rIns="179286" bIns="143428" rtlCol="0">
              <a:spAutoFit/>
            </a:bodyPr>
            <a:lstStyle/>
            <a:p>
              <a:pPr algn="ctr" defTabSz="914114"/>
              <a:r>
                <a:rPr lang="en-US" sz="1766" kern="0" dirty="0">
                  <a:solidFill>
                    <a:schemeClr val="bg1"/>
                  </a:solidFill>
                </a:rPr>
                <a:t>App Generator</a:t>
              </a:r>
            </a:p>
          </p:txBody>
        </p:sp>
        <p:pic>
          <p:nvPicPr>
            <p:cNvPr id="34" name="Picture 33" descr="gears_icon.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067187" y="2594314"/>
              <a:ext cx="1207799" cy="948985"/>
            </a:xfrm>
            <a:prstGeom prst="rect">
              <a:avLst/>
            </a:prstGeom>
          </p:spPr>
        </p:pic>
      </p:grpSp>
      <p:sp>
        <p:nvSpPr>
          <p:cNvPr id="36" name="TextBox 35"/>
          <p:cNvSpPr txBox="1"/>
          <p:nvPr/>
        </p:nvSpPr>
        <p:spPr>
          <a:xfrm>
            <a:off x="1203914" y="1963144"/>
            <a:ext cx="2705122" cy="2281741"/>
          </a:xfrm>
          <a:prstGeom prst="rect">
            <a:avLst/>
          </a:prstGeom>
          <a:noFill/>
        </p:spPr>
        <p:txBody>
          <a:bodyPr wrap="square" lIns="179286" tIns="143428" rIns="179286" bIns="143428" rtlCol="0">
            <a:spAutoFit/>
          </a:bodyPr>
          <a:lstStyle/>
          <a:p>
            <a:pPr algn="r" defTabSz="914114">
              <a:lnSpc>
                <a:spcPct val="110000"/>
              </a:lnSpc>
            </a:pPr>
            <a:r>
              <a:rPr lang="en-US" sz="2942" kern="0" dirty="0"/>
              <a:t>Lua</a:t>
            </a:r>
          </a:p>
          <a:p>
            <a:pPr algn="r" defTabSz="914114">
              <a:lnSpc>
                <a:spcPct val="110000"/>
              </a:lnSpc>
            </a:pPr>
            <a:r>
              <a:rPr lang="en-US" sz="2942" kern="0" dirty="0"/>
              <a:t>Javascript</a:t>
            </a:r>
          </a:p>
          <a:p>
            <a:pPr algn="r" defTabSz="914114">
              <a:lnSpc>
                <a:spcPct val="110000"/>
              </a:lnSpc>
            </a:pPr>
            <a:r>
              <a:rPr lang="en-US" sz="2942" kern="0" dirty="0"/>
              <a:t>Actionscript</a:t>
            </a:r>
          </a:p>
          <a:p>
            <a:pPr algn="r" defTabSz="914114">
              <a:lnSpc>
                <a:spcPct val="110000"/>
              </a:lnSpc>
            </a:pPr>
            <a:r>
              <a:rPr lang="en-US" sz="2942" kern="0" dirty="0"/>
              <a:t>HTML+CSS</a:t>
            </a:r>
          </a:p>
        </p:txBody>
      </p:sp>
      <p:cxnSp>
        <p:nvCxnSpPr>
          <p:cNvPr id="38" name="Straight Arrow Connector 37"/>
          <p:cNvCxnSpPr/>
          <p:nvPr/>
        </p:nvCxnSpPr>
        <p:spPr>
          <a:xfrm>
            <a:off x="3932238" y="2386098"/>
            <a:ext cx="861147"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3932238" y="2896562"/>
            <a:ext cx="761543"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a:off x="3932238" y="3407026"/>
            <a:ext cx="761543"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3932238" y="3917490"/>
            <a:ext cx="848696"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grpSp>
        <p:nvGrpSpPr>
          <p:cNvPr id="75" name="Group 74"/>
          <p:cNvGrpSpPr/>
          <p:nvPr/>
        </p:nvGrpSpPr>
        <p:grpSpPr>
          <a:xfrm>
            <a:off x="7555289" y="1738679"/>
            <a:ext cx="2137964" cy="2801328"/>
            <a:chOff x="7744886" y="1892300"/>
            <a:chExt cx="2180835" cy="2857500"/>
          </a:xfrm>
        </p:grpSpPr>
        <p:grpSp>
          <p:nvGrpSpPr>
            <p:cNvPr id="30" name="Group 29"/>
            <p:cNvGrpSpPr/>
            <p:nvPr/>
          </p:nvGrpSpPr>
          <p:grpSpPr>
            <a:xfrm>
              <a:off x="9116486" y="1892300"/>
              <a:ext cx="803108" cy="803108"/>
              <a:chOff x="2057400" y="2654300"/>
              <a:chExt cx="1028700" cy="1028700"/>
            </a:xfrm>
          </p:grpSpPr>
          <p:sp>
            <p:nvSpPr>
              <p:cNvPr id="5" name="Oval 4"/>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endParaRPr lang="en-US" sz="784" kern="0" dirty="0">
                  <a:gradFill>
                    <a:gsLst>
                      <a:gs pos="0">
                        <a:srgbClr val="FFFFFF"/>
                      </a:gs>
                      <a:gs pos="100000">
                        <a:srgbClr val="FFFFFF"/>
                      </a:gs>
                    </a:gsLst>
                    <a:lin ang="5400000" scaled="0"/>
                  </a:gradFill>
                  <a:ea typeface="Segoe UI" pitchFamily="34" charset="0"/>
                  <a:cs typeface="Segoe UI" pitchFamily="34" charset="0"/>
                </a:endParaRPr>
              </a:p>
            </p:txBody>
          </p:sp>
          <p:pic>
            <p:nvPicPr>
              <p:cNvPr id="24" name="Picture 23" descr="Apple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6" name="Group 5"/>
            <p:cNvGrpSpPr/>
            <p:nvPr/>
          </p:nvGrpSpPr>
          <p:grpSpPr>
            <a:xfrm>
              <a:off x="9113144" y="2917992"/>
              <a:ext cx="803108" cy="803108"/>
              <a:chOff x="3810000" y="3073400"/>
              <a:chExt cx="1028700" cy="1028700"/>
            </a:xfrm>
          </p:grpSpPr>
          <p:sp>
            <p:nvSpPr>
              <p:cNvPr id="25" name="Oval 24"/>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endParaRPr lang="en-US" sz="784" kern="0" dirty="0">
                  <a:gradFill>
                    <a:gsLst>
                      <a:gs pos="0">
                        <a:srgbClr val="FFFFFF"/>
                      </a:gs>
                      <a:gs pos="100000">
                        <a:srgbClr val="FFFFFF"/>
                      </a:gs>
                    </a:gsLst>
                    <a:lin ang="5400000" scaled="0"/>
                  </a:gradFill>
                  <a:ea typeface="Segoe UI" pitchFamily="34" charset="0"/>
                  <a:cs typeface="Segoe UI" pitchFamily="34" charset="0"/>
                </a:endParaRPr>
              </a:p>
            </p:txBody>
          </p:sp>
          <p:pic>
            <p:nvPicPr>
              <p:cNvPr id="27" name="Picture 26" descr="Android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8" name="Group 7"/>
            <p:cNvGrpSpPr/>
            <p:nvPr/>
          </p:nvGrpSpPr>
          <p:grpSpPr>
            <a:xfrm>
              <a:off x="9122613" y="3946692"/>
              <a:ext cx="803108" cy="803108"/>
              <a:chOff x="6083300" y="3073400"/>
              <a:chExt cx="1028700" cy="1028700"/>
            </a:xfrm>
          </p:grpSpPr>
          <p:sp>
            <p:nvSpPr>
              <p:cNvPr id="28" name="Oval 27"/>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3" tIns="89643" rIns="33620" bIns="33620" rtlCol="0" anchor="b" anchorCtr="0"/>
              <a:lstStyle/>
              <a:p>
                <a:pPr algn="ctr" defTabSz="914050"/>
                <a:endParaRPr lang="en-US" sz="784" kern="0" dirty="0">
                  <a:gradFill>
                    <a:gsLst>
                      <a:gs pos="0">
                        <a:srgbClr val="FFFFFF"/>
                      </a:gs>
                      <a:gs pos="100000">
                        <a:srgbClr val="FFFFFF"/>
                      </a:gs>
                    </a:gsLst>
                    <a:lin ang="5400000" scaled="0"/>
                  </a:gradFill>
                  <a:ea typeface="Segoe UI" pitchFamily="34" charset="0"/>
                  <a:cs typeface="Segoe UI" pitchFamily="34" charset="0"/>
                </a:endParaRPr>
              </a:p>
            </p:txBody>
          </p:sp>
          <p:pic>
            <p:nvPicPr>
              <p:cNvPr id="29" name="Picture 28" descr="Windows_logo.pdf"/>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cxnSp>
          <p:nvCxnSpPr>
            <p:cNvPr id="42" name="Straight Arrow Connector 41"/>
            <p:cNvCxnSpPr/>
            <p:nvPr/>
          </p:nvCxnSpPr>
          <p:spPr>
            <a:xfrm flipV="1">
              <a:off x="7744886" y="2413000"/>
              <a:ext cx="1168400" cy="90170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a:off x="7744886" y="3314700"/>
              <a:ext cx="1168400"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7744886" y="3302000"/>
              <a:ext cx="1168400" cy="91440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grpSp>
      <p:sp>
        <p:nvSpPr>
          <p:cNvPr id="46" name="TextBox 45"/>
          <p:cNvSpPr txBox="1"/>
          <p:nvPr/>
        </p:nvSpPr>
        <p:spPr>
          <a:xfrm>
            <a:off x="418643" y="5523943"/>
            <a:ext cx="11354715" cy="628212"/>
          </a:xfrm>
          <a:prstGeom prst="rect">
            <a:avLst/>
          </a:prstGeom>
          <a:noFill/>
        </p:spPr>
        <p:txBody>
          <a:bodyPr wrap="square" lIns="179286" tIns="143428" rIns="179286" bIns="143428" rtlCol="0">
            <a:spAutoFit/>
          </a:bodyPr>
          <a:lstStyle/>
          <a:p>
            <a:pPr algn="ctr" defTabSz="914114"/>
            <a:r>
              <a:rPr lang="en-US" sz="2200" kern="0" dirty="0"/>
              <a:t>Limited native API access • Slow performance  •  Poor user experience</a:t>
            </a:r>
          </a:p>
        </p:txBody>
      </p:sp>
    </p:spTree>
    <p:extLst>
      <p:ext uri="{BB962C8B-B14F-4D97-AF65-F5344CB8AC3E}">
        <p14:creationId xmlns:p14="http://schemas.microsoft.com/office/powerpoint/2010/main" val="131965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080" y="289957"/>
            <a:ext cx="11655840" cy="899537"/>
          </a:xfrm>
        </p:spPr>
        <p:txBody>
          <a:bodyPr/>
          <a:lstStyle/>
          <a:p>
            <a:pPr algn="ctr"/>
            <a:r>
              <a:rPr lang="en-US" dirty="0" err="1"/>
              <a:t>Xamarin’s</a:t>
            </a:r>
            <a:r>
              <a:rPr lang="en-US" dirty="0"/>
              <a:t> Unique Approach</a:t>
            </a:r>
          </a:p>
        </p:txBody>
      </p:sp>
      <p:sp>
        <p:nvSpPr>
          <p:cNvPr id="14" name="TextBox 13"/>
          <p:cNvSpPr txBox="1"/>
          <p:nvPr/>
        </p:nvSpPr>
        <p:spPr>
          <a:xfrm>
            <a:off x="418643" y="5640852"/>
            <a:ext cx="11354714" cy="651728"/>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353" dirty="0">
                <a:solidFill>
                  <a:srgbClr val="70ACBB"/>
                </a:solidFill>
              </a:rPr>
              <a:t>Shared C# codebase  </a:t>
            </a:r>
            <a:r>
              <a:rPr lang="en-US" sz="2353" dirty="0">
                <a:solidFill>
                  <a:srgbClr val="6FBD23"/>
                </a:solidFill>
              </a:rPr>
              <a:t>•</a:t>
            </a:r>
            <a:r>
              <a:rPr lang="en-US" sz="2353" dirty="0">
                <a:solidFill>
                  <a:srgbClr val="16ACEE"/>
                </a:solidFill>
              </a:rPr>
              <a:t>  </a:t>
            </a:r>
            <a:r>
              <a:rPr lang="en-US" sz="2353" dirty="0">
                <a:solidFill>
                  <a:srgbClr val="70ACBB"/>
                </a:solidFill>
              </a:rPr>
              <a:t>100% native API access</a:t>
            </a:r>
            <a:r>
              <a:rPr lang="en-US" sz="2353" dirty="0">
                <a:solidFill>
                  <a:srgbClr val="16ACEE"/>
                </a:solidFill>
              </a:rPr>
              <a:t>  </a:t>
            </a:r>
            <a:r>
              <a:rPr lang="en-US" sz="2353" dirty="0">
                <a:solidFill>
                  <a:srgbClr val="6FBD23"/>
                </a:solidFill>
              </a:rPr>
              <a:t>•</a:t>
            </a:r>
            <a:r>
              <a:rPr lang="en-US" sz="2353" dirty="0">
                <a:solidFill>
                  <a:srgbClr val="16ACEE"/>
                </a:solidFill>
              </a:rPr>
              <a:t>  </a:t>
            </a:r>
            <a:r>
              <a:rPr lang="en-US" sz="2353" dirty="0">
                <a:solidFill>
                  <a:srgbClr val="70ACBB"/>
                </a:solidFill>
              </a:rPr>
              <a:t>High performance</a:t>
            </a:r>
          </a:p>
        </p:txBody>
      </p:sp>
      <p:sp>
        <p:nvSpPr>
          <p:cNvPr id="20" name="Left Brace 19"/>
          <p:cNvSpPr/>
          <p:nvPr/>
        </p:nvSpPr>
        <p:spPr>
          <a:xfrm rot="5400000">
            <a:off x="5986034" y="537557"/>
            <a:ext cx="234785" cy="9846587"/>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grpSp>
        <p:nvGrpSpPr>
          <p:cNvPr id="3" name="Group 2"/>
          <p:cNvGrpSpPr/>
          <p:nvPr/>
        </p:nvGrpSpPr>
        <p:grpSpPr>
          <a:xfrm>
            <a:off x="2893418" y="1444948"/>
            <a:ext cx="6420017" cy="3643056"/>
            <a:chOff x="2804067" y="1444948"/>
            <a:chExt cx="6420017" cy="3643056"/>
          </a:xfrm>
        </p:grpSpPr>
        <p:sp>
          <p:nvSpPr>
            <p:cNvPr id="18" name="Rectangle 17"/>
            <p:cNvSpPr/>
            <p:nvPr/>
          </p:nvSpPr>
          <p:spPr bwMode="auto">
            <a:xfrm>
              <a:off x="2804067" y="2177293"/>
              <a:ext cx="2117653" cy="479486"/>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4" name="Rectangle 23"/>
            <p:cNvSpPr/>
            <p:nvPr/>
          </p:nvSpPr>
          <p:spPr bwMode="auto">
            <a:xfrm>
              <a:off x="2804067" y="2683418"/>
              <a:ext cx="6407259" cy="2404586"/>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4" name="TextBox 33"/>
            <p:cNvSpPr txBox="1"/>
            <p:nvPr/>
          </p:nvSpPr>
          <p:spPr>
            <a:xfrm>
              <a:off x="2817643" y="2150169"/>
              <a:ext cx="2104077" cy="526199"/>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568" dirty="0">
                  <a:solidFill>
                    <a:srgbClr val="FFFFFF"/>
                  </a:solidFill>
                </a:rPr>
                <a:t>iOS C# UI</a:t>
              </a:r>
            </a:p>
          </p:txBody>
        </p:sp>
        <p:sp>
          <p:nvSpPr>
            <p:cNvPr id="37" name="Rectangle 36"/>
            <p:cNvSpPr/>
            <p:nvPr/>
          </p:nvSpPr>
          <p:spPr bwMode="auto">
            <a:xfrm>
              <a:off x="4948870" y="2177293"/>
              <a:ext cx="2117653" cy="479486"/>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40" name="Rectangle 39"/>
            <p:cNvSpPr/>
            <p:nvPr/>
          </p:nvSpPr>
          <p:spPr bwMode="auto">
            <a:xfrm>
              <a:off x="7093673" y="2177293"/>
              <a:ext cx="2117653" cy="479486"/>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sp>
          <p:nvSpPr>
            <p:cNvPr id="42" name="TextBox 41"/>
            <p:cNvSpPr txBox="1"/>
            <p:nvPr/>
          </p:nvSpPr>
          <p:spPr>
            <a:xfrm>
              <a:off x="7107249" y="2150169"/>
              <a:ext cx="2104077" cy="531039"/>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568" dirty="0">
                  <a:solidFill>
                    <a:srgbClr val="FFFFFF"/>
                  </a:solidFill>
                </a:rPr>
                <a:t>Windows C# UI</a:t>
              </a:r>
            </a:p>
          </p:txBody>
        </p:sp>
        <p:sp>
          <p:nvSpPr>
            <p:cNvPr id="43" name="TextBox 42"/>
            <p:cNvSpPr txBox="1"/>
            <p:nvPr/>
          </p:nvSpPr>
          <p:spPr>
            <a:xfrm>
              <a:off x="4962445" y="2150169"/>
              <a:ext cx="2104077" cy="526199"/>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568" dirty="0">
                  <a:solidFill>
                    <a:srgbClr val="FFFFFF"/>
                  </a:solidFill>
                </a:rPr>
                <a:t>Android C# UI</a:t>
              </a:r>
            </a:p>
          </p:txBody>
        </p:sp>
        <p:sp>
          <p:nvSpPr>
            <p:cNvPr id="19" name="TextBox 18"/>
            <p:cNvSpPr txBox="1"/>
            <p:nvPr/>
          </p:nvSpPr>
          <p:spPr>
            <a:xfrm>
              <a:off x="2830401" y="3439156"/>
              <a:ext cx="6393683" cy="893110"/>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3921" dirty="0">
                  <a:solidFill>
                    <a:srgbClr val="FFFFFF"/>
                  </a:solidFill>
                </a:rPr>
                <a:t>Shared C# Mobile</a:t>
              </a:r>
            </a:p>
          </p:txBody>
        </p:sp>
        <p:grpSp>
          <p:nvGrpSpPr>
            <p:cNvPr id="31" name="Group 30"/>
            <p:cNvGrpSpPr/>
            <p:nvPr/>
          </p:nvGrpSpPr>
          <p:grpSpPr>
            <a:xfrm>
              <a:off x="3562935" y="1444948"/>
              <a:ext cx="613490" cy="613491"/>
              <a:chOff x="2057399" y="2725789"/>
              <a:chExt cx="1028699" cy="1028700"/>
            </a:xfrm>
          </p:grpSpPr>
          <p:sp>
            <p:nvSpPr>
              <p:cNvPr id="45" name="Oval 44"/>
              <p:cNvSpPr/>
              <p:nvPr/>
            </p:nvSpPr>
            <p:spPr bwMode="auto">
              <a:xfrm>
                <a:off x="2057399" y="2725789"/>
                <a:ext cx="1028699"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6" name="Picture 45"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938131"/>
                <a:ext cx="468070" cy="523137"/>
              </a:xfrm>
              <a:prstGeom prst="rect">
                <a:avLst/>
              </a:prstGeom>
            </p:spPr>
          </p:pic>
        </p:grpSp>
        <p:grpSp>
          <p:nvGrpSpPr>
            <p:cNvPr id="32" name="Group 31"/>
            <p:cNvGrpSpPr/>
            <p:nvPr/>
          </p:nvGrpSpPr>
          <p:grpSpPr>
            <a:xfrm>
              <a:off x="5707598" y="1444948"/>
              <a:ext cx="613490" cy="613491"/>
              <a:chOff x="3810000" y="3144890"/>
              <a:chExt cx="1028699" cy="1028700"/>
            </a:xfrm>
          </p:grpSpPr>
          <p:sp>
            <p:nvSpPr>
              <p:cNvPr id="41" name="Oval 40"/>
              <p:cNvSpPr/>
              <p:nvPr/>
            </p:nvSpPr>
            <p:spPr bwMode="auto">
              <a:xfrm>
                <a:off x="3810000" y="3144890"/>
                <a:ext cx="1028699"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4" name="Picture 43"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402859"/>
                <a:ext cx="434973" cy="500220"/>
              </a:xfrm>
              <a:prstGeom prst="rect">
                <a:avLst/>
              </a:prstGeom>
            </p:spPr>
          </p:pic>
        </p:grpSp>
        <p:grpSp>
          <p:nvGrpSpPr>
            <p:cNvPr id="33" name="Group 32"/>
            <p:cNvGrpSpPr/>
            <p:nvPr/>
          </p:nvGrpSpPr>
          <p:grpSpPr>
            <a:xfrm>
              <a:off x="7851596" y="1444948"/>
              <a:ext cx="613491" cy="613491"/>
              <a:chOff x="6083298" y="3144890"/>
              <a:chExt cx="1028699" cy="1028700"/>
            </a:xfrm>
          </p:grpSpPr>
          <p:sp>
            <p:nvSpPr>
              <p:cNvPr id="36" name="Oval 35"/>
              <p:cNvSpPr/>
              <p:nvPr/>
            </p:nvSpPr>
            <p:spPr bwMode="auto">
              <a:xfrm>
                <a:off x="6083298" y="3144890"/>
                <a:ext cx="1028699"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38" name="Picture 37"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436990"/>
                <a:ext cx="466043" cy="434973"/>
              </a:xfrm>
              <a:prstGeom prst="rect">
                <a:avLst/>
              </a:prstGeom>
            </p:spPr>
          </p:pic>
        </p:grpSp>
      </p:grpSp>
    </p:spTree>
    <p:extLst>
      <p:ext uri="{BB962C8B-B14F-4D97-AF65-F5344CB8AC3E}">
        <p14:creationId xmlns:p14="http://schemas.microsoft.com/office/powerpoint/2010/main" val="873199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Windows APIs</a:t>
            </a:r>
          </a:p>
        </p:txBody>
      </p:sp>
      <p:grpSp>
        <p:nvGrpSpPr>
          <p:cNvPr id="44" name="Group 43"/>
          <p:cNvGrpSpPr/>
          <p:nvPr/>
        </p:nvGrpSpPr>
        <p:grpSpPr>
          <a:xfrm>
            <a:off x="758271" y="1785555"/>
            <a:ext cx="10716278" cy="1039823"/>
            <a:chOff x="752656" y="1820862"/>
            <a:chExt cx="10931162" cy="1060674"/>
          </a:xfrm>
        </p:grpSpPr>
        <p:sp>
          <p:nvSpPr>
            <p:cNvPr id="19" name="Rounded Rectangle 18"/>
            <p:cNvSpPr/>
            <p:nvPr/>
          </p:nvSpPr>
          <p:spPr>
            <a:xfrm>
              <a:off x="75265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Microsoft.Phone</a:t>
              </a:r>
              <a:endParaRPr lang="en-US" sz="1765" dirty="0">
                <a:solidFill>
                  <a:srgbClr val="FFFFFF"/>
                </a:solidFill>
                <a:cs typeface="Helvetica Light"/>
              </a:endParaRPr>
            </a:p>
          </p:txBody>
        </p:sp>
        <p:sp>
          <p:nvSpPr>
            <p:cNvPr id="20" name="Rounded Rectangle 19"/>
            <p:cNvSpPr/>
            <p:nvPr/>
          </p:nvSpPr>
          <p:spPr>
            <a:xfrm>
              <a:off x="296677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Microsoft.Networking</a:t>
              </a:r>
              <a:endParaRPr lang="en-US" sz="1470" dirty="0">
                <a:solidFill>
                  <a:srgbClr val="FFFFFF"/>
                </a:solidFill>
                <a:cs typeface="Helvetica Light"/>
              </a:endParaRPr>
            </a:p>
          </p:txBody>
        </p:sp>
        <p:sp>
          <p:nvSpPr>
            <p:cNvPr id="21" name="Rounded Rectangle 20"/>
            <p:cNvSpPr/>
            <p:nvPr/>
          </p:nvSpPr>
          <p:spPr>
            <a:xfrm>
              <a:off x="518089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Windows.Storage</a:t>
              </a:r>
              <a:endParaRPr lang="en-US" sz="1765" dirty="0">
                <a:solidFill>
                  <a:srgbClr val="FFFFFF"/>
                </a:solidFill>
                <a:cs typeface="Helvetica Light"/>
              </a:endParaRPr>
            </a:p>
          </p:txBody>
        </p:sp>
        <p:sp>
          <p:nvSpPr>
            <p:cNvPr id="22" name="Rounded Rectangle 21"/>
            <p:cNvSpPr/>
            <p:nvPr/>
          </p:nvSpPr>
          <p:spPr>
            <a:xfrm>
              <a:off x="739501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Windows.Foundation</a:t>
              </a:r>
              <a:endParaRPr lang="en-US" sz="1470" dirty="0">
                <a:solidFill>
                  <a:srgbClr val="FFFFFF"/>
                </a:solidFill>
                <a:cs typeface="Helvetica Light"/>
              </a:endParaRPr>
            </a:p>
          </p:txBody>
        </p:sp>
        <p:sp>
          <p:nvSpPr>
            <p:cNvPr id="23" name="Rounded Rectangle 22"/>
            <p:cNvSpPr/>
            <p:nvPr/>
          </p:nvSpPr>
          <p:spPr>
            <a:xfrm>
              <a:off x="9609137"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Microsoft.Devices</a:t>
              </a:r>
              <a:endParaRPr lang="en-US" sz="1765" dirty="0">
                <a:solidFill>
                  <a:srgbClr val="FFFFFF"/>
                </a:solidFill>
                <a:cs typeface="Helvetica Light"/>
              </a:endParaRPr>
            </a:p>
          </p:txBody>
        </p:sp>
        <p:sp>
          <p:nvSpPr>
            <p:cNvPr id="34" name="TextBox 33"/>
            <p:cNvSpPr txBox="1"/>
            <p:nvPr/>
          </p:nvSpPr>
          <p:spPr>
            <a:xfrm>
              <a:off x="6299200" y="1820862"/>
              <a:ext cx="369332" cy="634020"/>
            </a:xfrm>
            <a:prstGeom prst="rect">
              <a:avLst/>
            </a:prstGeom>
            <a:noFill/>
          </p:spPr>
          <p:txBody>
            <a:bodyPr wrap="none" lIns="179285" tIns="143428" rIns="179285" bIns="143428" rtlCol="0">
              <a:spAutoFit/>
            </a:bodyPr>
            <a:lstStyle/>
            <a:p>
              <a:pPr defTabSz="914367">
                <a:lnSpc>
                  <a:spcPct val="90000"/>
                </a:lnSpc>
                <a:spcAft>
                  <a:spcPts val="588"/>
                </a:spcAft>
              </a:pPr>
              <a:endParaRPr lang="en-US" sz="2353" dirty="0" err="1">
                <a:gradFill>
                  <a:gsLst>
                    <a:gs pos="2917">
                      <a:srgbClr val="404040"/>
                    </a:gs>
                    <a:gs pos="30000">
                      <a:srgbClr val="404040"/>
                    </a:gs>
                  </a:gsLst>
                  <a:lin ang="5400000" scaled="0"/>
                </a:gradFill>
              </a:endParaRPr>
            </a:p>
          </p:txBody>
        </p:sp>
      </p:grpSp>
      <p:sp>
        <p:nvSpPr>
          <p:cNvPr id="36" name="Left Brace 35"/>
          <p:cNvSpPr/>
          <p:nvPr/>
        </p:nvSpPr>
        <p:spPr>
          <a:xfrm rot="5400000" flipH="1">
            <a:off x="5934146" y="-393256"/>
            <a:ext cx="373510" cy="10707296"/>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pic>
        <p:nvPicPr>
          <p:cNvPr id="37" name="Picture 36" descr="C_logo.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509196" y="5371254"/>
            <a:ext cx="1173609" cy="910146"/>
          </a:xfrm>
          <a:prstGeom prst="rect">
            <a:avLst/>
          </a:prstGeom>
        </p:spPr>
      </p:pic>
      <p:grpSp>
        <p:nvGrpSpPr>
          <p:cNvPr id="38" name="Group 37"/>
          <p:cNvGrpSpPr/>
          <p:nvPr/>
        </p:nvGrpSpPr>
        <p:grpSpPr>
          <a:xfrm>
            <a:off x="753780" y="3765159"/>
            <a:ext cx="10716278" cy="666313"/>
            <a:chOff x="752656" y="3014662"/>
            <a:chExt cx="10931162" cy="679674"/>
          </a:xfrm>
        </p:grpSpPr>
        <p:sp>
          <p:nvSpPr>
            <p:cNvPr id="39" name="Rounded Rectangle 38"/>
            <p:cNvSpPr/>
            <p:nvPr/>
          </p:nvSpPr>
          <p:spPr>
            <a:xfrm>
              <a:off x="75265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System.Data</a:t>
              </a:r>
              <a:endParaRPr lang="en-US" sz="1765" dirty="0">
                <a:solidFill>
                  <a:srgbClr val="FFFFFF"/>
                </a:solidFill>
                <a:cs typeface="Helvetica Light"/>
              </a:endParaRPr>
            </a:p>
          </p:txBody>
        </p:sp>
        <p:sp>
          <p:nvSpPr>
            <p:cNvPr id="40" name="Rounded Rectangle 39"/>
            <p:cNvSpPr/>
            <p:nvPr/>
          </p:nvSpPr>
          <p:spPr>
            <a:xfrm>
              <a:off x="296677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System.Windows</a:t>
              </a:r>
              <a:endParaRPr lang="en-US" sz="1765" dirty="0">
                <a:solidFill>
                  <a:srgbClr val="FFFFFF"/>
                </a:solidFill>
                <a:cs typeface="Helvetica Light"/>
              </a:endParaRPr>
            </a:p>
          </p:txBody>
        </p:sp>
        <p:sp>
          <p:nvSpPr>
            <p:cNvPr id="41" name="Rounded Rectangle 40"/>
            <p:cNvSpPr/>
            <p:nvPr/>
          </p:nvSpPr>
          <p:spPr>
            <a:xfrm>
              <a:off x="518089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System.Numerics</a:t>
              </a:r>
              <a:endParaRPr lang="en-US" sz="1765" dirty="0">
                <a:solidFill>
                  <a:srgbClr val="FFFFFF"/>
                </a:solidFill>
                <a:cs typeface="Helvetica Light"/>
              </a:endParaRPr>
            </a:p>
          </p:txBody>
        </p:sp>
        <p:sp>
          <p:nvSpPr>
            <p:cNvPr id="42" name="Rounded Rectangle 41"/>
            <p:cNvSpPr/>
            <p:nvPr/>
          </p:nvSpPr>
          <p:spPr>
            <a:xfrm>
              <a:off x="739501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System.Core</a:t>
              </a:r>
              <a:endParaRPr lang="en-US" sz="1765" dirty="0">
                <a:solidFill>
                  <a:srgbClr val="FFFFFF"/>
                </a:solidFill>
                <a:cs typeface="Helvetica Light"/>
              </a:endParaRPr>
            </a:p>
          </p:txBody>
        </p:sp>
        <p:sp>
          <p:nvSpPr>
            <p:cNvPr id="43" name="Rounded Rectangle 42"/>
            <p:cNvSpPr/>
            <p:nvPr/>
          </p:nvSpPr>
          <p:spPr>
            <a:xfrm>
              <a:off x="9609137"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System.ServiceModel</a:t>
              </a:r>
              <a:endParaRPr lang="en-US" sz="1470" dirty="0">
                <a:solidFill>
                  <a:srgbClr val="FFFFFF"/>
                </a:solidFill>
                <a:cs typeface="Helvetica Light"/>
              </a:endParaRPr>
            </a:p>
          </p:txBody>
        </p:sp>
      </p:grpSp>
      <p:sp>
        <p:nvSpPr>
          <p:cNvPr id="24" name="Rounded Rectangle 23"/>
          <p:cNvSpPr/>
          <p:nvPr/>
        </p:nvSpPr>
        <p:spPr>
          <a:xfrm>
            <a:off x="75827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System.Net</a:t>
            </a:r>
            <a:endParaRPr lang="en-US" sz="1765" dirty="0">
              <a:solidFill>
                <a:srgbClr val="FFFFFF"/>
              </a:solidFill>
              <a:cs typeface="Helvetica Light"/>
            </a:endParaRPr>
          </a:p>
        </p:txBody>
      </p:sp>
      <p:sp>
        <p:nvSpPr>
          <p:cNvPr id="25" name="Rounded Rectangle 24"/>
          <p:cNvSpPr/>
          <p:nvPr/>
        </p:nvSpPr>
        <p:spPr>
          <a:xfrm>
            <a:off x="292886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System</a:t>
            </a:r>
          </a:p>
        </p:txBody>
      </p:sp>
      <p:sp>
        <p:nvSpPr>
          <p:cNvPr id="26" name="Rounded Rectangle 25"/>
          <p:cNvSpPr/>
          <p:nvPr/>
        </p:nvSpPr>
        <p:spPr>
          <a:xfrm>
            <a:off x="509946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System.IO</a:t>
            </a:r>
            <a:endParaRPr lang="en-US" sz="1765" dirty="0">
              <a:solidFill>
                <a:srgbClr val="FFFFFF"/>
              </a:solidFill>
              <a:cs typeface="Helvetica Light"/>
            </a:endParaRPr>
          </a:p>
        </p:txBody>
      </p:sp>
      <p:sp>
        <p:nvSpPr>
          <p:cNvPr id="27" name="Rounded Rectangle 26"/>
          <p:cNvSpPr/>
          <p:nvPr/>
        </p:nvSpPr>
        <p:spPr>
          <a:xfrm>
            <a:off x="727005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System.Linq</a:t>
            </a:r>
            <a:endParaRPr lang="en-US" sz="1765" dirty="0">
              <a:solidFill>
                <a:srgbClr val="FFFFFF"/>
              </a:solidFill>
              <a:cs typeface="Helvetica Light"/>
            </a:endParaRPr>
          </a:p>
        </p:txBody>
      </p:sp>
      <p:sp>
        <p:nvSpPr>
          <p:cNvPr id="28" name="Rounded Rectangle 27"/>
          <p:cNvSpPr/>
          <p:nvPr/>
        </p:nvSpPr>
        <p:spPr>
          <a:xfrm>
            <a:off x="9440652"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System.Xml</a:t>
            </a:r>
            <a:endParaRPr lang="en-US" sz="1765" dirty="0">
              <a:solidFill>
                <a:srgbClr val="FFFFFF"/>
              </a:solidFill>
              <a:cs typeface="Helvetica Light"/>
            </a:endParaRPr>
          </a:p>
        </p:txBody>
      </p:sp>
    </p:spTree>
    <p:extLst>
      <p:ext uri="{BB962C8B-B14F-4D97-AF65-F5344CB8AC3E}">
        <p14:creationId xmlns:p14="http://schemas.microsoft.com/office/powerpoint/2010/main" val="213975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iOS – 100% API Coverage</a:t>
            </a:r>
          </a:p>
        </p:txBody>
      </p:sp>
      <p:grpSp>
        <p:nvGrpSpPr>
          <p:cNvPr id="3" name="Group 2"/>
          <p:cNvGrpSpPr/>
          <p:nvPr/>
        </p:nvGrpSpPr>
        <p:grpSpPr>
          <a:xfrm>
            <a:off x="758271" y="1930290"/>
            <a:ext cx="10716278" cy="895088"/>
            <a:chOff x="752656" y="1968500"/>
            <a:chExt cx="10931162" cy="913036"/>
          </a:xfrm>
        </p:grpSpPr>
        <p:sp>
          <p:nvSpPr>
            <p:cNvPr id="19" name="Rounded Rectangle 18"/>
            <p:cNvSpPr/>
            <p:nvPr/>
          </p:nvSpPr>
          <p:spPr>
            <a:xfrm>
              <a:off x="75265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MapKit</a:t>
              </a:r>
              <a:endParaRPr lang="en-US" sz="1765" dirty="0">
                <a:solidFill>
                  <a:srgbClr val="FFFFFF"/>
                </a:solidFill>
                <a:cs typeface="Helvetica Light"/>
              </a:endParaRPr>
            </a:p>
          </p:txBody>
        </p:sp>
        <p:sp>
          <p:nvSpPr>
            <p:cNvPr id="20" name="Rounded Rectangle 19"/>
            <p:cNvSpPr/>
            <p:nvPr/>
          </p:nvSpPr>
          <p:spPr>
            <a:xfrm>
              <a:off x="296677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UIKit</a:t>
              </a:r>
              <a:endParaRPr lang="en-US" sz="1765" dirty="0">
                <a:solidFill>
                  <a:srgbClr val="FFFFFF"/>
                </a:solidFill>
                <a:cs typeface="Helvetica Light"/>
              </a:endParaRPr>
            </a:p>
          </p:txBody>
        </p:sp>
        <p:sp>
          <p:nvSpPr>
            <p:cNvPr id="21" name="Rounded Rectangle 20"/>
            <p:cNvSpPr/>
            <p:nvPr/>
          </p:nvSpPr>
          <p:spPr>
            <a:xfrm>
              <a:off x="518089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iBeacon</a:t>
              </a:r>
              <a:endParaRPr lang="en-US" sz="1765" dirty="0">
                <a:solidFill>
                  <a:srgbClr val="FFFFFF"/>
                </a:solidFill>
                <a:cs typeface="Helvetica Light"/>
              </a:endParaRPr>
            </a:p>
          </p:txBody>
        </p:sp>
        <p:sp>
          <p:nvSpPr>
            <p:cNvPr id="22" name="Rounded Rectangle 21"/>
            <p:cNvSpPr/>
            <p:nvPr/>
          </p:nvSpPr>
          <p:spPr>
            <a:xfrm>
              <a:off x="739501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CoreGraphics</a:t>
              </a:r>
              <a:endParaRPr lang="en-US" sz="1765" dirty="0">
                <a:solidFill>
                  <a:srgbClr val="FFFFFF"/>
                </a:solidFill>
                <a:cs typeface="Helvetica Light"/>
              </a:endParaRPr>
            </a:p>
          </p:txBody>
        </p:sp>
        <p:sp>
          <p:nvSpPr>
            <p:cNvPr id="23" name="Rounded Rectangle 22"/>
            <p:cNvSpPr/>
            <p:nvPr/>
          </p:nvSpPr>
          <p:spPr>
            <a:xfrm>
              <a:off x="9609137"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CoreMotion</a:t>
              </a:r>
              <a:endParaRPr lang="en-US" sz="1765" dirty="0">
                <a:solidFill>
                  <a:srgbClr val="FFFFFF"/>
                </a:solidFill>
                <a:cs typeface="Helvetica Light"/>
              </a:endParaRPr>
            </a:p>
          </p:txBody>
        </p:sp>
        <p:sp>
          <p:nvSpPr>
            <p:cNvPr id="34" name="TextBox 33"/>
            <p:cNvSpPr txBox="1"/>
            <p:nvPr/>
          </p:nvSpPr>
          <p:spPr>
            <a:xfrm>
              <a:off x="6299200" y="1968500"/>
              <a:ext cx="369332" cy="634020"/>
            </a:xfrm>
            <a:prstGeom prst="rect">
              <a:avLst/>
            </a:prstGeom>
            <a:noFill/>
          </p:spPr>
          <p:txBody>
            <a:bodyPr wrap="none" lIns="179285" tIns="143428" rIns="179285" bIns="143428" rtlCol="0">
              <a:spAutoFit/>
            </a:bodyPr>
            <a:lstStyle/>
            <a:p>
              <a:pPr defTabSz="914367">
                <a:lnSpc>
                  <a:spcPct val="90000"/>
                </a:lnSpc>
                <a:spcAft>
                  <a:spcPts val="588"/>
                </a:spcAft>
              </a:pPr>
              <a:endParaRPr lang="en-US" sz="2353" dirty="0" err="1">
                <a:gradFill>
                  <a:gsLst>
                    <a:gs pos="2917">
                      <a:srgbClr val="404040"/>
                    </a:gs>
                    <a:gs pos="30000">
                      <a:srgbClr val="404040"/>
                    </a:gs>
                  </a:gsLst>
                  <a:lin ang="5400000" scaled="0"/>
                </a:gradFill>
              </a:endParaRPr>
            </a:p>
          </p:txBody>
        </p:sp>
      </p:grpSp>
      <p:pic>
        <p:nvPicPr>
          <p:cNvPr id="26" name="Picture 25" descr="C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509196" y="5371254"/>
            <a:ext cx="1173609" cy="910146"/>
          </a:xfrm>
          <a:prstGeom prst="rect">
            <a:avLst/>
          </a:prstGeom>
        </p:spPr>
      </p:pic>
      <p:sp>
        <p:nvSpPr>
          <p:cNvPr id="37" name="Left Brace 36"/>
          <p:cNvSpPr/>
          <p:nvPr/>
        </p:nvSpPr>
        <p:spPr>
          <a:xfrm rot="5400000" flipH="1">
            <a:off x="5934146" y="-393256"/>
            <a:ext cx="373510" cy="10707296"/>
          </a:xfrm>
          <a:prstGeom prst="leftBrace">
            <a:avLst>
              <a:gd name="adj1" fmla="val 56668"/>
              <a:gd name="adj2" fmla="val 50000"/>
            </a:avLst>
          </a:prstGeom>
          <a:ln w="19050" cap="rnd">
            <a:solidFill>
              <a:srgbClr val="9570D5"/>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sp>
        <p:nvSpPr>
          <p:cNvPr id="24" name="Rounded Rectangle 23"/>
          <p:cNvSpPr/>
          <p:nvPr/>
        </p:nvSpPr>
        <p:spPr>
          <a:xfrm>
            <a:off x="75378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System.Data</a:t>
            </a:r>
            <a:endParaRPr lang="en-US" sz="1765" dirty="0">
              <a:solidFill>
                <a:srgbClr val="FFFFFF"/>
              </a:solidFill>
              <a:cs typeface="Helvetica Light"/>
            </a:endParaRPr>
          </a:p>
        </p:txBody>
      </p:sp>
      <p:sp>
        <p:nvSpPr>
          <p:cNvPr id="25" name="Rounded Rectangle 24"/>
          <p:cNvSpPr/>
          <p:nvPr/>
        </p:nvSpPr>
        <p:spPr>
          <a:xfrm>
            <a:off x="292437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System.Windows</a:t>
            </a:r>
            <a:endParaRPr lang="en-US" sz="1765" dirty="0">
              <a:solidFill>
                <a:srgbClr val="FFFFFF"/>
              </a:solidFill>
              <a:cs typeface="Helvetica Light"/>
            </a:endParaRPr>
          </a:p>
        </p:txBody>
      </p:sp>
      <p:sp>
        <p:nvSpPr>
          <p:cNvPr id="30" name="Rounded Rectangle 29"/>
          <p:cNvSpPr/>
          <p:nvPr/>
        </p:nvSpPr>
        <p:spPr>
          <a:xfrm>
            <a:off x="509497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System.Numerics</a:t>
            </a:r>
            <a:endParaRPr lang="en-US" sz="1765" dirty="0">
              <a:solidFill>
                <a:srgbClr val="FFFFFF"/>
              </a:solidFill>
              <a:cs typeface="Helvetica Light"/>
            </a:endParaRPr>
          </a:p>
        </p:txBody>
      </p:sp>
      <p:sp>
        <p:nvSpPr>
          <p:cNvPr id="31" name="Rounded Rectangle 30"/>
          <p:cNvSpPr/>
          <p:nvPr/>
        </p:nvSpPr>
        <p:spPr>
          <a:xfrm>
            <a:off x="726556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System.Core</a:t>
            </a:r>
            <a:endParaRPr lang="en-US" sz="1765" dirty="0">
              <a:solidFill>
                <a:srgbClr val="FFFFFF"/>
              </a:solidFill>
              <a:cs typeface="Helvetica Light"/>
            </a:endParaRPr>
          </a:p>
        </p:txBody>
      </p:sp>
      <p:sp>
        <p:nvSpPr>
          <p:cNvPr id="32" name="Rounded Rectangle 31"/>
          <p:cNvSpPr/>
          <p:nvPr/>
        </p:nvSpPr>
        <p:spPr>
          <a:xfrm>
            <a:off x="9436161"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System.ServiceModel</a:t>
            </a:r>
            <a:endParaRPr lang="en-US" sz="1470" dirty="0">
              <a:solidFill>
                <a:srgbClr val="FFFFFF"/>
              </a:solidFill>
              <a:cs typeface="Helvetica Light"/>
            </a:endParaRPr>
          </a:p>
        </p:txBody>
      </p:sp>
      <p:sp>
        <p:nvSpPr>
          <p:cNvPr id="38" name="Rounded Rectangle 37"/>
          <p:cNvSpPr/>
          <p:nvPr/>
        </p:nvSpPr>
        <p:spPr>
          <a:xfrm>
            <a:off x="75827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System.Net</a:t>
            </a:r>
            <a:endParaRPr lang="en-US" sz="1765" dirty="0">
              <a:solidFill>
                <a:srgbClr val="FFFFFF"/>
              </a:solidFill>
              <a:cs typeface="Helvetica Light"/>
            </a:endParaRPr>
          </a:p>
        </p:txBody>
      </p:sp>
      <p:sp>
        <p:nvSpPr>
          <p:cNvPr id="39" name="Rounded Rectangle 38"/>
          <p:cNvSpPr/>
          <p:nvPr/>
        </p:nvSpPr>
        <p:spPr>
          <a:xfrm>
            <a:off x="292886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System</a:t>
            </a:r>
          </a:p>
        </p:txBody>
      </p:sp>
      <p:sp>
        <p:nvSpPr>
          <p:cNvPr id="40" name="Rounded Rectangle 39"/>
          <p:cNvSpPr/>
          <p:nvPr/>
        </p:nvSpPr>
        <p:spPr>
          <a:xfrm>
            <a:off x="509946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System.IO</a:t>
            </a:r>
            <a:endParaRPr lang="en-US" sz="1765" dirty="0">
              <a:solidFill>
                <a:srgbClr val="FFFFFF"/>
              </a:solidFill>
              <a:cs typeface="Helvetica Light"/>
            </a:endParaRPr>
          </a:p>
        </p:txBody>
      </p:sp>
      <p:sp>
        <p:nvSpPr>
          <p:cNvPr id="41" name="Rounded Rectangle 40"/>
          <p:cNvSpPr/>
          <p:nvPr/>
        </p:nvSpPr>
        <p:spPr>
          <a:xfrm>
            <a:off x="727005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System.Linq</a:t>
            </a:r>
            <a:endParaRPr lang="en-US" sz="1765" dirty="0">
              <a:solidFill>
                <a:srgbClr val="FFFFFF"/>
              </a:solidFill>
              <a:cs typeface="Helvetica Light"/>
            </a:endParaRPr>
          </a:p>
        </p:txBody>
      </p:sp>
      <p:sp>
        <p:nvSpPr>
          <p:cNvPr id="42" name="Rounded Rectangle 41"/>
          <p:cNvSpPr/>
          <p:nvPr/>
        </p:nvSpPr>
        <p:spPr>
          <a:xfrm>
            <a:off x="9440652"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System.Xml</a:t>
            </a:r>
            <a:endParaRPr lang="en-US" sz="1765" dirty="0">
              <a:solidFill>
                <a:srgbClr val="FFFFFF"/>
              </a:solidFill>
              <a:cs typeface="Helvetica Light"/>
            </a:endParaRPr>
          </a:p>
        </p:txBody>
      </p:sp>
    </p:spTree>
    <p:extLst>
      <p:ext uri="{BB962C8B-B14F-4D97-AF65-F5344CB8AC3E}">
        <p14:creationId xmlns:p14="http://schemas.microsoft.com/office/powerpoint/2010/main" val="1139901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Android – 100</a:t>
            </a:r>
            <a:r>
              <a:rPr lang="en-US"/>
              <a:t>% API </a:t>
            </a:r>
            <a:r>
              <a:rPr lang="en-US" dirty="0"/>
              <a:t>Coverage</a:t>
            </a:r>
          </a:p>
        </p:txBody>
      </p:sp>
      <p:sp>
        <p:nvSpPr>
          <p:cNvPr id="19" name="Rounded Rectangle 18"/>
          <p:cNvSpPr/>
          <p:nvPr/>
        </p:nvSpPr>
        <p:spPr>
          <a:xfrm>
            <a:off x="758271"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Text-to-speech</a:t>
            </a:r>
          </a:p>
        </p:txBody>
      </p:sp>
      <p:sp>
        <p:nvSpPr>
          <p:cNvPr id="20" name="Rounded Rectangle 19"/>
          <p:cNvSpPr/>
          <p:nvPr/>
        </p:nvSpPr>
        <p:spPr>
          <a:xfrm>
            <a:off x="2928866"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ActionBar</a:t>
            </a:r>
            <a:endParaRPr lang="en-US" sz="1765" dirty="0">
              <a:solidFill>
                <a:srgbClr val="FFFFFF"/>
              </a:solidFill>
              <a:cs typeface="Helvetica Light"/>
            </a:endParaRPr>
          </a:p>
        </p:txBody>
      </p:sp>
      <p:sp>
        <p:nvSpPr>
          <p:cNvPr id="21" name="Rounded Rectangle 20"/>
          <p:cNvSpPr/>
          <p:nvPr/>
        </p:nvSpPr>
        <p:spPr>
          <a:xfrm>
            <a:off x="5099461"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568" dirty="0">
                <a:solidFill>
                  <a:srgbClr val="FFFFFF"/>
                </a:solidFill>
                <a:cs typeface="Helvetica Light"/>
              </a:rPr>
              <a:t>Printing Framework</a:t>
            </a:r>
          </a:p>
        </p:txBody>
      </p:sp>
      <p:sp>
        <p:nvSpPr>
          <p:cNvPr id="22" name="Rounded Rectangle 21"/>
          <p:cNvSpPr/>
          <p:nvPr/>
        </p:nvSpPr>
        <p:spPr>
          <a:xfrm>
            <a:off x="7270056"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Renderscript</a:t>
            </a:r>
            <a:endParaRPr lang="en-US" sz="1765" dirty="0">
              <a:solidFill>
                <a:srgbClr val="FFFFFF"/>
              </a:solidFill>
              <a:cs typeface="Helvetica Light"/>
            </a:endParaRPr>
          </a:p>
        </p:txBody>
      </p:sp>
      <p:sp>
        <p:nvSpPr>
          <p:cNvPr id="23" name="Rounded Rectangle 22"/>
          <p:cNvSpPr/>
          <p:nvPr/>
        </p:nvSpPr>
        <p:spPr>
          <a:xfrm>
            <a:off x="9440652"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NFC</a:t>
            </a:r>
          </a:p>
        </p:txBody>
      </p:sp>
      <p:pic>
        <p:nvPicPr>
          <p:cNvPr id="32" name="Picture 31" descr="C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509196" y="5371254"/>
            <a:ext cx="1173609" cy="910146"/>
          </a:xfrm>
          <a:prstGeom prst="rect">
            <a:avLst/>
          </a:prstGeom>
        </p:spPr>
      </p:pic>
      <p:sp>
        <p:nvSpPr>
          <p:cNvPr id="34" name="TextBox 33"/>
          <p:cNvSpPr txBox="1"/>
          <p:nvPr/>
        </p:nvSpPr>
        <p:spPr>
          <a:xfrm>
            <a:off x="6195781" y="1785555"/>
            <a:ext cx="362072" cy="621556"/>
          </a:xfrm>
          <a:prstGeom prst="rect">
            <a:avLst/>
          </a:prstGeom>
          <a:noFill/>
        </p:spPr>
        <p:txBody>
          <a:bodyPr wrap="none" lIns="179285" tIns="143428" rIns="179285" bIns="143428" rtlCol="0">
            <a:spAutoFit/>
          </a:bodyPr>
          <a:lstStyle/>
          <a:p>
            <a:pPr defTabSz="914367">
              <a:lnSpc>
                <a:spcPct val="90000"/>
              </a:lnSpc>
              <a:spcAft>
                <a:spcPts val="588"/>
              </a:spcAft>
            </a:pPr>
            <a:endParaRPr lang="en-US" sz="2353" dirty="0" err="1">
              <a:gradFill>
                <a:gsLst>
                  <a:gs pos="2917">
                    <a:srgbClr val="404040"/>
                  </a:gs>
                  <a:gs pos="30000">
                    <a:srgbClr val="404040"/>
                  </a:gs>
                </a:gsLst>
                <a:lin ang="5400000" scaled="0"/>
              </a:gradFill>
            </a:endParaRPr>
          </a:p>
        </p:txBody>
      </p:sp>
      <p:sp>
        <p:nvSpPr>
          <p:cNvPr id="36" name="Left Brace 35"/>
          <p:cNvSpPr/>
          <p:nvPr/>
        </p:nvSpPr>
        <p:spPr>
          <a:xfrm rot="5400000" flipH="1">
            <a:off x="5934146" y="-393256"/>
            <a:ext cx="373510" cy="10707296"/>
          </a:xfrm>
          <a:prstGeom prst="leftBrace">
            <a:avLst>
              <a:gd name="adj1" fmla="val 56668"/>
              <a:gd name="adj2" fmla="val 50000"/>
            </a:avLst>
          </a:prstGeom>
          <a:ln w="19050" cap="rnd">
            <a:solidFill>
              <a:srgbClr val="6FBD23"/>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sp>
        <p:nvSpPr>
          <p:cNvPr id="24" name="Rounded Rectangle 23"/>
          <p:cNvSpPr/>
          <p:nvPr/>
        </p:nvSpPr>
        <p:spPr>
          <a:xfrm>
            <a:off x="75378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System.Data</a:t>
            </a:r>
            <a:endParaRPr lang="en-US" sz="1765" dirty="0">
              <a:solidFill>
                <a:srgbClr val="FFFFFF"/>
              </a:solidFill>
              <a:cs typeface="Helvetica Light"/>
            </a:endParaRPr>
          </a:p>
        </p:txBody>
      </p:sp>
      <p:sp>
        <p:nvSpPr>
          <p:cNvPr id="25" name="Rounded Rectangle 24"/>
          <p:cNvSpPr/>
          <p:nvPr/>
        </p:nvSpPr>
        <p:spPr>
          <a:xfrm>
            <a:off x="292437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System.Windows</a:t>
            </a:r>
            <a:endParaRPr lang="en-US" sz="1765" dirty="0">
              <a:solidFill>
                <a:srgbClr val="FFFFFF"/>
              </a:solidFill>
              <a:cs typeface="Helvetica Light"/>
            </a:endParaRPr>
          </a:p>
        </p:txBody>
      </p:sp>
      <p:sp>
        <p:nvSpPr>
          <p:cNvPr id="30" name="Rounded Rectangle 29"/>
          <p:cNvSpPr/>
          <p:nvPr/>
        </p:nvSpPr>
        <p:spPr>
          <a:xfrm>
            <a:off x="509497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System.Numerics</a:t>
            </a:r>
            <a:endParaRPr lang="en-US" sz="1765" dirty="0">
              <a:solidFill>
                <a:srgbClr val="FFFFFF"/>
              </a:solidFill>
              <a:cs typeface="Helvetica Light"/>
            </a:endParaRPr>
          </a:p>
        </p:txBody>
      </p:sp>
      <p:sp>
        <p:nvSpPr>
          <p:cNvPr id="31" name="Rounded Rectangle 30"/>
          <p:cNvSpPr/>
          <p:nvPr/>
        </p:nvSpPr>
        <p:spPr>
          <a:xfrm>
            <a:off x="726556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System.Core</a:t>
            </a:r>
            <a:endParaRPr lang="en-US" sz="1765" dirty="0">
              <a:solidFill>
                <a:srgbClr val="FFFFFF"/>
              </a:solidFill>
              <a:cs typeface="Helvetica Light"/>
            </a:endParaRPr>
          </a:p>
        </p:txBody>
      </p:sp>
      <p:sp>
        <p:nvSpPr>
          <p:cNvPr id="37" name="Rounded Rectangle 36"/>
          <p:cNvSpPr/>
          <p:nvPr/>
        </p:nvSpPr>
        <p:spPr>
          <a:xfrm>
            <a:off x="9436161"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System.ServiceModel</a:t>
            </a:r>
            <a:endParaRPr lang="en-US" sz="1470" dirty="0">
              <a:solidFill>
                <a:srgbClr val="FFFFFF"/>
              </a:solidFill>
              <a:cs typeface="Helvetica Light"/>
            </a:endParaRPr>
          </a:p>
        </p:txBody>
      </p:sp>
      <p:sp>
        <p:nvSpPr>
          <p:cNvPr id="38" name="Rounded Rectangle 37"/>
          <p:cNvSpPr/>
          <p:nvPr/>
        </p:nvSpPr>
        <p:spPr>
          <a:xfrm>
            <a:off x="75827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System.Net</a:t>
            </a:r>
            <a:endParaRPr lang="en-US" sz="1765" dirty="0">
              <a:solidFill>
                <a:srgbClr val="FFFFFF"/>
              </a:solidFill>
              <a:cs typeface="Helvetica Light"/>
            </a:endParaRPr>
          </a:p>
        </p:txBody>
      </p:sp>
      <p:sp>
        <p:nvSpPr>
          <p:cNvPr id="39" name="Rounded Rectangle 38"/>
          <p:cNvSpPr/>
          <p:nvPr/>
        </p:nvSpPr>
        <p:spPr>
          <a:xfrm>
            <a:off x="292886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System</a:t>
            </a:r>
          </a:p>
        </p:txBody>
      </p:sp>
      <p:sp>
        <p:nvSpPr>
          <p:cNvPr id="40" name="Rounded Rectangle 39"/>
          <p:cNvSpPr/>
          <p:nvPr/>
        </p:nvSpPr>
        <p:spPr>
          <a:xfrm>
            <a:off x="509946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System.IO</a:t>
            </a:r>
            <a:endParaRPr lang="en-US" sz="1765" dirty="0">
              <a:solidFill>
                <a:srgbClr val="FFFFFF"/>
              </a:solidFill>
              <a:cs typeface="Helvetica Light"/>
            </a:endParaRPr>
          </a:p>
        </p:txBody>
      </p:sp>
      <p:sp>
        <p:nvSpPr>
          <p:cNvPr id="41" name="Rounded Rectangle 40"/>
          <p:cNvSpPr/>
          <p:nvPr/>
        </p:nvSpPr>
        <p:spPr>
          <a:xfrm>
            <a:off x="727005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System.Linq</a:t>
            </a:r>
            <a:endParaRPr lang="en-US" sz="1765" dirty="0">
              <a:solidFill>
                <a:srgbClr val="FFFFFF"/>
              </a:solidFill>
              <a:cs typeface="Helvetica Light"/>
            </a:endParaRPr>
          </a:p>
        </p:txBody>
      </p:sp>
      <p:sp>
        <p:nvSpPr>
          <p:cNvPr id="42" name="Rounded Rectangle 41"/>
          <p:cNvSpPr/>
          <p:nvPr/>
        </p:nvSpPr>
        <p:spPr>
          <a:xfrm>
            <a:off x="9440652"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System.Xml</a:t>
            </a:r>
            <a:endParaRPr lang="en-US" sz="1765" dirty="0">
              <a:solidFill>
                <a:srgbClr val="FFFFFF"/>
              </a:solidFill>
              <a:cs typeface="Helvetica Light"/>
            </a:endParaRPr>
          </a:p>
        </p:txBody>
      </p:sp>
    </p:spTree>
    <p:extLst>
      <p:ext uri="{BB962C8B-B14F-4D97-AF65-F5344CB8AC3E}">
        <p14:creationId xmlns:p14="http://schemas.microsoft.com/office/powerpoint/2010/main" val="653468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Native Performance</a:t>
            </a:r>
          </a:p>
        </p:txBody>
      </p:sp>
      <p:sp>
        <p:nvSpPr>
          <p:cNvPr id="3" name="Text Placeholder 2"/>
          <p:cNvSpPr>
            <a:spLocks noGrp="1"/>
          </p:cNvSpPr>
          <p:nvPr>
            <p:ph type="body" sz="quarter" idx="10"/>
          </p:nvPr>
        </p:nvSpPr>
        <p:spPr>
          <a:xfrm>
            <a:off x="642750" y="4577480"/>
            <a:ext cx="5378548" cy="1369838"/>
          </a:xfrm>
        </p:spPr>
        <p:txBody>
          <a:bodyPr/>
          <a:lstStyle/>
          <a:p>
            <a:pPr lvl="1">
              <a:lnSpc>
                <a:spcPct val="110000"/>
              </a:lnSpc>
              <a:spcBef>
                <a:spcPts val="1200"/>
              </a:spcBef>
            </a:pPr>
            <a:r>
              <a:rPr lang="en-US" sz="2353" dirty="0" err="1">
                <a:solidFill>
                  <a:srgbClr val="7E5DBE"/>
                </a:solidFill>
                <a:cs typeface="Segoe UI" panose="020B0502040204020203" pitchFamily="34" charset="0"/>
              </a:rPr>
              <a:t>Xamarin.iOS</a:t>
            </a:r>
            <a:r>
              <a:rPr lang="en-US" sz="2353" dirty="0">
                <a:solidFill>
                  <a:schemeClr val="tx1"/>
                </a:solidFill>
                <a:latin typeface="+mj-lt"/>
                <a:cs typeface="Segoe UI" panose="020B0502040204020203" pitchFamily="34" charset="0"/>
              </a:rPr>
              <a:t> does full Ahead Of Time (AOT) compilation to produce an ARM binary for Apple’s App Store.</a:t>
            </a:r>
          </a:p>
        </p:txBody>
      </p:sp>
      <p:sp>
        <p:nvSpPr>
          <p:cNvPr id="4" name="Text Placeholder 3"/>
          <p:cNvSpPr>
            <a:spLocks noGrp="1"/>
          </p:cNvSpPr>
          <p:nvPr>
            <p:ph type="body" sz="quarter" idx="11"/>
          </p:nvPr>
        </p:nvSpPr>
        <p:spPr>
          <a:xfrm>
            <a:off x="6245405" y="4577480"/>
            <a:ext cx="5378548" cy="1369838"/>
          </a:xfrm>
        </p:spPr>
        <p:txBody>
          <a:bodyPr/>
          <a:lstStyle/>
          <a:p>
            <a:pPr marL="225653" lvl="1" defTabSz="448008">
              <a:lnSpc>
                <a:spcPct val="110000"/>
              </a:lnSpc>
              <a:defRPr/>
            </a:pPr>
            <a:r>
              <a:rPr lang="en-US" sz="2353" dirty="0" err="1">
                <a:solidFill>
                  <a:srgbClr val="66B11F"/>
                </a:solidFill>
                <a:cs typeface="Segoe UI" panose="020B0502040204020203" pitchFamily="34" charset="0"/>
              </a:rPr>
              <a:t>Xamarin.Android</a:t>
            </a:r>
            <a:r>
              <a:rPr lang="en-US" sz="2353" dirty="0">
                <a:solidFill>
                  <a:schemeClr val="tx1"/>
                </a:solidFill>
                <a:latin typeface="+mj-lt"/>
                <a:cs typeface="Segoe UI" panose="020B0502040204020203" pitchFamily="34" charset="0"/>
              </a:rPr>
              <a:t> takes advantage of Just In Time (JIT) compilation on the Android device.</a:t>
            </a:r>
          </a:p>
        </p:txBody>
      </p:sp>
      <p:grpSp>
        <p:nvGrpSpPr>
          <p:cNvPr id="6" name="Group 5"/>
          <p:cNvGrpSpPr/>
          <p:nvPr/>
        </p:nvGrpSpPr>
        <p:grpSpPr>
          <a:xfrm>
            <a:off x="781256" y="1868038"/>
            <a:ext cx="10604465" cy="2573608"/>
            <a:chOff x="797226" y="1841500"/>
            <a:chExt cx="10869437" cy="2637914"/>
          </a:xfrm>
        </p:grpSpPr>
        <p:pic>
          <p:nvPicPr>
            <p:cNvPr id="8" name="Picture 7"/>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797226" y="1841500"/>
              <a:ext cx="4900434" cy="2637914"/>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766229" y="1841500"/>
              <a:ext cx="4900434" cy="2637914"/>
            </a:xfrm>
            <a:prstGeom prst="rect">
              <a:avLst/>
            </a:prstGeom>
          </p:spPr>
        </p:pic>
      </p:grpSp>
    </p:spTree>
    <p:extLst>
      <p:ext uri="{BB962C8B-B14F-4D97-AF65-F5344CB8AC3E}">
        <p14:creationId xmlns:p14="http://schemas.microsoft.com/office/powerpoint/2010/main" val="76593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419660" y="1572993"/>
            <a:ext cx="12943442" cy="4519081"/>
          </a:xfrm>
        </p:spPr>
        <p:txBody>
          <a:bodyPr/>
          <a:lstStyle/>
          <a:p>
            <a:pPr marL="560241" indent="-560241">
              <a:lnSpc>
                <a:spcPct val="100000"/>
              </a:lnSpc>
              <a:buFont typeface="Arial" charset="0"/>
              <a:buChar char="•"/>
            </a:pPr>
            <a:r>
              <a:rPr lang="en-US" sz="3200" dirty="0"/>
              <a:t>Introduction </a:t>
            </a:r>
            <a:r>
              <a:rPr lang="en-US" sz="3200" dirty="0"/>
              <a:t>to </a:t>
            </a:r>
            <a:r>
              <a:rPr lang="en-US" sz="3200" dirty="0" err="1"/>
              <a:t>Xamarin</a:t>
            </a:r>
            <a:r>
              <a:rPr lang="en-US" sz="3200" dirty="0"/>
              <a:t> </a:t>
            </a:r>
            <a:br>
              <a:rPr lang="en-US" sz="3200" dirty="0"/>
            </a:br>
            <a:r>
              <a:rPr lang="en-US" sz="3200" dirty="0"/>
              <a:t>Miljenko Cvjetko </a:t>
            </a:r>
            <a:r>
              <a:rPr lang="en-US" sz="3200" dirty="0" err="1" smtClean="0"/>
              <a:t>Xamarin</a:t>
            </a:r>
            <a:r>
              <a:rPr lang="en-US" sz="3200" dirty="0" smtClean="0"/>
              <a:t> Components Team (</a:t>
            </a:r>
            <a:r>
              <a:rPr lang="en-US" sz="3200" dirty="0" err="1" smtClean="0"/>
              <a:t>Xamarin</a:t>
            </a:r>
            <a:r>
              <a:rPr lang="en-US" sz="3200" dirty="0" smtClean="0"/>
              <a:t>/Microsoft)</a:t>
            </a:r>
            <a:endParaRPr lang="en-US" sz="3200" dirty="0"/>
          </a:p>
          <a:p>
            <a:pPr marL="560241" indent="-560241">
              <a:lnSpc>
                <a:spcPct val="100000"/>
              </a:lnSpc>
              <a:buFont typeface="Arial" charset="0"/>
              <a:buChar char="•"/>
            </a:pPr>
            <a:r>
              <a:rPr lang="en-US" sz="3200" dirty="0"/>
              <a:t>Cross </a:t>
            </a:r>
            <a:r>
              <a:rPr lang="en-US" sz="3200" dirty="0"/>
              <a:t>Platform UI with </a:t>
            </a:r>
            <a:r>
              <a:rPr lang="en-US" sz="3200" dirty="0" err="1"/>
              <a:t>Xamarin.Forms</a:t>
            </a:r>
            <a:r>
              <a:rPr lang="en-US" sz="3200" dirty="0"/>
              <a:t/>
            </a:r>
            <a:br>
              <a:rPr lang="en-US" sz="3200" dirty="0"/>
            </a:br>
            <a:r>
              <a:rPr lang="en-US" sz="3200" dirty="0" err="1"/>
              <a:t>Tino</a:t>
            </a:r>
            <a:r>
              <a:rPr lang="en-US" sz="3200" dirty="0"/>
              <a:t> </a:t>
            </a:r>
            <a:r>
              <a:rPr lang="en-US" sz="3200" dirty="0" err="1"/>
              <a:t>Petrina</a:t>
            </a:r>
            <a:r>
              <a:rPr lang="en-US" sz="3200" dirty="0"/>
              <a:t> </a:t>
            </a:r>
            <a:r>
              <a:rPr lang="mr-IN" sz="3200" dirty="0"/>
              <a:t>–</a:t>
            </a:r>
            <a:r>
              <a:rPr lang="en-US" sz="3200" dirty="0"/>
              <a:t> Certified </a:t>
            </a:r>
            <a:r>
              <a:rPr lang="en-US" sz="3200" dirty="0" err="1" smtClean="0"/>
              <a:t>Xamarin</a:t>
            </a:r>
            <a:r>
              <a:rPr lang="en-US" sz="3200" dirty="0" smtClean="0"/>
              <a:t> Mobile Developer</a:t>
            </a:r>
            <a:endParaRPr lang="en-US" sz="3200" dirty="0"/>
          </a:p>
          <a:p>
            <a:pPr marL="560241" indent="-560241">
              <a:lnSpc>
                <a:spcPct val="100000"/>
              </a:lnSpc>
              <a:buFont typeface="Arial" charset="0"/>
              <a:buChar char="•"/>
            </a:pPr>
            <a:r>
              <a:rPr lang="en-US" sz="3200" dirty="0"/>
              <a:t>Connected </a:t>
            </a:r>
            <a:r>
              <a:rPr lang="en-US" sz="3200" dirty="0"/>
              <a:t>Apps with </a:t>
            </a:r>
            <a:r>
              <a:rPr lang="en-US" sz="3200" dirty="0"/>
              <a:t>Azure</a:t>
            </a:r>
            <a:br>
              <a:rPr lang="en-US" sz="3200" dirty="0"/>
            </a:br>
            <a:r>
              <a:rPr lang="en-US" sz="3200" dirty="0"/>
              <a:t>Ivan </a:t>
            </a:r>
            <a:r>
              <a:rPr lang="en-US" sz="3200" dirty="0" err="1"/>
              <a:t>Čuljak</a:t>
            </a:r>
            <a:r>
              <a:rPr lang="en-US" sz="3200" dirty="0"/>
              <a:t> C*O </a:t>
            </a:r>
            <a:r>
              <a:rPr lang="en-US" sz="3200" dirty="0" err="1"/>
              <a:t>transpose.xyz</a:t>
            </a:r>
            <a:endParaRPr lang="en-US" sz="3200" dirty="0"/>
          </a:p>
          <a:p>
            <a:pPr marL="560241" indent="-560241">
              <a:lnSpc>
                <a:spcPct val="100000"/>
              </a:lnSpc>
              <a:buFont typeface="Arial" charset="0"/>
              <a:buChar char="•"/>
            </a:pPr>
            <a:r>
              <a:rPr lang="en-US" sz="3200" dirty="0"/>
              <a:t>Lunch – Courtesy of </a:t>
            </a:r>
            <a:r>
              <a:rPr lang="en-US" sz="3200" dirty="0" err="1" smtClean="0"/>
              <a:t>HolisticWare</a:t>
            </a:r>
            <a:r>
              <a:rPr lang="en-US" sz="3200" dirty="0" smtClean="0"/>
              <a:t>/</a:t>
            </a:r>
            <a:r>
              <a:rPr lang="en-US" sz="3200" dirty="0" err="1" smtClean="0"/>
              <a:t>Xamarin</a:t>
            </a:r>
            <a:r>
              <a:rPr lang="en-US" sz="3200" dirty="0" smtClean="0"/>
              <a:t>/Microsoft</a:t>
            </a:r>
            <a:endParaRPr lang="en-US" sz="3200" dirty="0"/>
          </a:p>
          <a:p>
            <a:pPr marL="560241" indent="-560241">
              <a:lnSpc>
                <a:spcPct val="100000"/>
              </a:lnSpc>
              <a:buFont typeface="Arial" charset="0"/>
              <a:buChar char="•"/>
            </a:pPr>
            <a:r>
              <a:rPr lang="en-US" sz="3200" dirty="0" smtClean="0"/>
              <a:t>Workshop - File </a:t>
            </a:r>
            <a:r>
              <a:rPr lang="en-US" sz="3200" dirty="0"/>
              <a:t>-&gt; New </a:t>
            </a:r>
            <a:r>
              <a:rPr lang="en-US" sz="3200" dirty="0" smtClean="0"/>
              <a:t>App</a:t>
            </a:r>
            <a:endParaRPr lang="en-US" sz="3200" dirty="0"/>
          </a:p>
        </p:txBody>
      </p:sp>
      <p:sp>
        <p:nvSpPr>
          <p:cNvPr id="2" name="Title 1"/>
          <p:cNvSpPr>
            <a:spLocks noGrp="1"/>
          </p:cNvSpPr>
          <p:nvPr>
            <p:ph type="title"/>
          </p:nvPr>
        </p:nvSpPr>
        <p:spPr>
          <a:xfrm>
            <a:off x="4341492" y="289511"/>
            <a:ext cx="7642652" cy="899665"/>
          </a:xfrm>
        </p:spPr>
        <p:txBody>
          <a:bodyPr/>
          <a:lstStyle/>
          <a:p>
            <a:r>
              <a:rPr lang="en-US" dirty="0"/>
              <a:t>Agenda</a:t>
            </a:r>
          </a:p>
        </p:txBody>
      </p:sp>
      <p:pic>
        <p:nvPicPr>
          <p:cNvPr id="7" name="Picture 6" descr="DevDays.png"/>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19660" y="339102"/>
            <a:ext cx="3796313" cy="761132"/>
          </a:xfrm>
          <a:prstGeom prst="rect">
            <a:avLst/>
          </a:prstGeom>
        </p:spPr>
      </p:pic>
    </p:spTree>
    <p:extLst>
      <p:ext uri="{BB962C8B-B14F-4D97-AF65-F5344CB8AC3E}">
        <p14:creationId xmlns:p14="http://schemas.microsoft.com/office/powerpoint/2010/main" val="1990516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69241" y="476712"/>
            <a:ext cx="11655840" cy="1346194"/>
          </a:xfrm>
        </p:spPr>
        <p:txBody>
          <a:bodyPr/>
          <a:lstStyle/>
          <a:p>
            <a:pPr algn="ctr">
              <a:lnSpc>
                <a:spcPct val="100000"/>
              </a:lnSpc>
            </a:pPr>
            <a:r>
              <a:rPr lang="en-US" sz="3529" dirty="0"/>
              <a:t>Anything you can do in Objective-C, Swift, or Java</a:t>
            </a:r>
            <a:br>
              <a:rPr lang="en-US" sz="3529" dirty="0"/>
            </a:br>
            <a:r>
              <a:rPr lang="en-US" sz="3529" dirty="0"/>
              <a:t>can be done </a:t>
            </a:r>
            <a:r>
              <a:rPr lang="en-US" sz="3529" dirty="0">
                <a:latin typeface="+mn-lt"/>
              </a:rPr>
              <a:t>in C# and Visual Studio with Xamarin</a:t>
            </a:r>
            <a:r>
              <a:rPr lang="en-US" sz="3529" dirty="0"/>
              <a:t>.</a:t>
            </a:r>
          </a:p>
        </p:txBody>
      </p:sp>
      <p:grpSp>
        <p:nvGrpSpPr>
          <p:cNvPr id="7" name="Group 6"/>
          <p:cNvGrpSpPr/>
          <p:nvPr/>
        </p:nvGrpSpPr>
        <p:grpSpPr>
          <a:xfrm>
            <a:off x="2281060" y="2054794"/>
            <a:ext cx="8013425" cy="4449401"/>
            <a:chOff x="2961799" y="2095500"/>
            <a:chExt cx="8174111" cy="4538621"/>
          </a:xfrm>
        </p:grpSpPr>
        <p:pic>
          <p:nvPicPr>
            <p:cNvPr id="9" name="Picture 8" descr="T-shirt Store App.png"/>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61799" y="2095500"/>
              <a:ext cx="6512877" cy="4070548"/>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591300" y="3158244"/>
              <a:ext cx="4544610" cy="3475877"/>
            </a:xfrm>
            <a:prstGeom prst="rect">
              <a:avLst/>
            </a:prstGeom>
          </p:spPr>
        </p:pic>
      </p:grpSp>
    </p:spTree>
    <p:extLst>
      <p:ext uri="{BB962C8B-B14F-4D97-AF65-F5344CB8AC3E}">
        <p14:creationId xmlns:p14="http://schemas.microsoft.com/office/powerpoint/2010/main" val="1239036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3348" y="2867956"/>
            <a:ext cx="6939509" cy="1122088"/>
          </a:xfrm>
        </p:spPr>
        <p:txBody>
          <a:bodyPr/>
          <a:lstStyle/>
          <a:p>
            <a:pPr algn="ctr"/>
            <a:r>
              <a:rPr lang="en-US" sz="5882" dirty="0">
                <a:solidFill>
                  <a:srgbClr val="6FBD23"/>
                </a:solidFill>
              </a:rPr>
              <a:t>✓</a:t>
            </a:r>
            <a:r>
              <a:rPr lang="en-US" sz="5882" dirty="0">
                <a:solidFill>
                  <a:srgbClr val="2DB1DD"/>
                </a:solidFill>
              </a:rPr>
              <a:t>Always Up-to-Date</a:t>
            </a:r>
            <a:endParaRPr lang="en-US" sz="5882" dirty="0"/>
          </a:p>
        </p:txBody>
      </p:sp>
      <p:sp>
        <p:nvSpPr>
          <p:cNvPr id="14" name="Text Placeholder 7"/>
          <p:cNvSpPr>
            <a:spLocks noGrp="1"/>
          </p:cNvSpPr>
          <p:nvPr>
            <p:ph type="body" sz="quarter" idx="10"/>
          </p:nvPr>
        </p:nvSpPr>
        <p:spPr>
          <a:xfrm>
            <a:off x="7814148" y="3990044"/>
            <a:ext cx="2768646" cy="2305888"/>
          </a:xfrm>
        </p:spPr>
        <p:txBody>
          <a:bodyPr/>
          <a:lstStyle/>
          <a:p>
            <a:pPr marL="0" indent="0">
              <a:lnSpc>
                <a:spcPct val="70000"/>
              </a:lnSpc>
              <a:buNone/>
            </a:pPr>
            <a:r>
              <a:rPr lang="en-US" sz="2745" dirty="0">
                <a:latin typeface="+mn-lt"/>
              </a:rPr>
              <a:t>Full support for:</a:t>
            </a:r>
          </a:p>
          <a:p>
            <a:pPr>
              <a:lnSpc>
                <a:spcPct val="70000"/>
              </a:lnSpc>
              <a:buFont typeface="Arial"/>
              <a:buChar char="•"/>
            </a:pPr>
            <a:r>
              <a:rPr lang="en-US" sz="1961" dirty="0">
                <a:latin typeface="+mn-lt"/>
              </a:rPr>
              <a:t>Apple Watch</a:t>
            </a:r>
          </a:p>
          <a:p>
            <a:pPr>
              <a:lnSpc>
                <a:spcPct val="70000"/>
              </a:lnSpc>
              <a:buFont typeface="Arial"/>
              <a:buChar char="•"/>
            </a:pPr>
            <a:r>
              <a:rPr lang="en-US" sz="1961" dirty="0">
                <a:latin typeface="+mn-lt"/>
              </a:rPr>
              <a:t>Android Wear</a:t>
            </a:r>
          </a:p>
          <a:p>
            <a:pPr>
              <a:lnSpc>
                <a:spcPct val="70000"/>
              </a:lnSpc>
              <a:buFont typeface="Arial"/>
              <a:buChar char="•"/>
            </a:pPr>
            <a:r>
              <a:rPr lang="en-US" sz="1961" dirty="0">
                <a:latin typeface="+mn-lt"/>
              </a:rPr>
              <a:t>Amazon Fire TV</a:t>
            </a:r>
          </a:p>
          <a:p>
            <a:pPr>
              <a:lnSpc>
                <a:spcPct val="70000"/>
              </a:lnSpc>
              <a:buFont typeface="Arial"/>
              <a:buChar char="•"/>
            </a:pPr>
            <a:r>
              <a:rPr lang="en-US" sz="1961" dirty="0">
                <a:latin typeface="+mn-lt"/>
              </a:rPr>
              <a:t>Google Glass</a:t>
            </a:r>
          </a:p>
          <a:p>
            <a:pPr>
              <a:lnSpc>
                <a:spcPct val="70000"/>
              </a:lnSpc>
              <a:buFont typeface="Arial"/>
              <a:buChar char="•"/>
            </a:pPr>
            <a:r>
              <a:rPr lang="en-US" sz="1961" dirty="0">
                <a:latin typeface="+mn-lt"/>
              </a:rPr>
              <a:t>and much more</a:t>
            </a:r>
          </a:p>
        </p:txBody>
      </p:sp>
      <p:sp>
        <p:nvSpPr>
          <p:cNvPr id="7" name="Text Placeholder 7"/>
          <p:cNvSpPr>
            <a:spLocks noGrp="1"/>
          </p:cNvSpPr>
          <p:nvPr>
            <p:ph type="body" sz="quarter" idx="11"/>
          </p:nvPr>
        </p:nvSpPr>
        <p:spPr>
          <a:xfrm>
            <a:off x="7814148" y="1080844"/>
            <a:ext cx="3216858" cy="2670988"/>
          </a:xfrm>
        </p:spPr>
        <p:txBody>
          <a:bodyPr/>
          <a:lstStyle/>
          <a:p>
            <a:pPr marL="0" indent="0">
              <a:lnSpc>
                <a:spcPct val="70000"/>
              </a:lnSpc>
              <a:buNone/>
            </a:pPr>
            <a:r>
              <a:rPr lang="en-US" sz="2745" dirty="0">
                <a:latin typeface="+mn-lt"/>
              </a:rPr>
              <a:t>Same-day support:</a:t>
            </a:r>
          </a:p>
          <a:p>
            <a:pPr>
              <a:lnSpc>
                <a:spcPct val="70000"/>
              </a:lnSpc>
              <a:buFont typeface="Arial"/>
              <a:buChar char="•"/>
            </a:pPr>
            <a:r>
              <a:rPr lang="en-US" sz="1961" dirty="0">
                <a:latin typeface="+mn-lt"/>
              </a:rPr>
              <a:t>iOS 5</a:t>
            </a:r>
          </a:p>
          <a:p>
            <a:pPr>
              <a:lnSpc>
                <a:spcPct val="70000"/>
              </a:lnSpc>
              <a:buFont typeface="Arial"/>
              <a:buChar char="•"/>
            </a:pPr>
            <a:r>
              <a:rPr lang="en-US" sz="1961" dirty="0">
                <a:latin typeface="+mn-lt"/>
              </a:rPr>
              <a:t>iOS 6</a:t>
            </a:r>
          </a:p>
          <a:p>
            <a:pPr>
              <a:lnSpc>
                <a:spcPct val="70000"/>
              </a:lnSpc>
              <a:buFont typeface="Arial"/>
              <a:buChar char="•"/>
            </a:pPr>
            <a:r>
              <a:rPr lang="en-US" sz="1961" dirty="0">
                <a:latin typeface="+mn-lt"/>
              </a:rPr>
              <a:t>iOS 7</a:t>
            </a:r>
          </a:p>
          <a:p>
            <a:pPr>
              <a:lnSpc>
                <a:spcPct val="70000"/>
              </a:lnSpc>
              <a:buFont typeface="Arial"/>
              <a:buChar char="•"/>
            </a:pPr>
            <a:r>
              <a:rPr lang="en-US" sz="1961" dirty="0">
                <a:latin typeface="+mn-lt"/>
              </a:rPr>
              <a:t>iOS 8</a:t>
            </a:r>
          </a:p>
          <a:p>
            <a:pPr>
              <a:lnSpc>
                <a:spcPct val="70000"/>
              </a:lnSpc>
              <a:buFont typeface="Arial"/>
              <a:buChar char="•"/>
            </a:pPr>
            <a:r>
              <a:rPr lang="en-US" sz="1961" dirty="0">
                <a:latin typeface="+mn-lt"/>
              </a:rPr>
              <a:t>iOS 9</a:t>
            </a:r>
          </a:p>
          <a:p>
            <a:pPr>
              <a:lnSpc>
                <a:spcPct val="70000"/>
              </a:lnSpc>
              <a:buFont typeface="Arial"/>
              <a:buChar char="•"/>
            </a:pPr>
            <a:r>
              <a:rPr lang="en-US" sz="1961" dirty="0">
                <a:latin typeface="+mn-lt"/>
              </a:rPr>
              <a:t>iOS 10</a:t>
            </a:r>
          </a:p>
        </p:txBody>
      </p:sp>
    </p:spTree>
    <p:extLst>
      <p:ext uri="{BB962C8B-B14F-4D97-AF65-F5344CB8AC3E}">
        <p14:creationId xmlns:p14="http://schemas.microsoft.com/office/powerpoint/2010/main" val="1545032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5664" y="2966137"/>
            <a:ext cx="9860672" cy="925727"/>
          </a:xfrm>
        </p:spPr>
        <p:txBody>
          <a:bodyPr/>
          <a:lstStyle/>
          <a:p>
            <a:r>
              <a:rPr lang="en-US" dirty="0"/>
              <a:t>Development Experience</a:t>
            </a:r>
          </a:p>
        </p:txBody>
      </p:sp>
    </p:spTree>
    <p:extLst>
      <p:ext uri="{BB962C8B-B14F-4D97-AF65-F5344CB8AC3E}">
        <p14:creationId xmlns:p14="http://schemas.microsoft.com/office/powerpoint/2010/main" val="67106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962152"/>
            <a:ext cx="12192000" cy="2400657"/>
          </a:xfrm>
          <a:prstGeom prst="rect">
            <a:avLst/>
          </a:prstGeom>
          <a:noFill/>
        </p:spPr>
        <p:txBody>
          <a:bodyPr wrap="square" rtlCol="0">
            <a:spAutoFit/>
          </a:bodyPr>
          <a:lstStyle/>
          <a:p>
            <a:pPr algn="ctr"/>
            <a:r>
              <a:rPr lang="en-US" sz="7500" dirty="0">
                <a:solidFill>
                  <a:schemeClr val="bg1"/>
                </a:solidFill>
                <a:latin typeface="Segoe UI" charset="0"/>
                <a:ea typeface="Segoe UI" charset="0"/>
                <a:cs typeface="Segoe UI" charset="0"/>
              </a:rPr>
              <a:t>Xamarin is included</a:t>
            </a:r>
          </a:p>
          <a:p>
            <a:pPr algn="ctr"/>
            <a:r>
              <a:rPr lang="en-US" sz="7500" dirty="0">
                <a:solidFill>
                  <a:schemeClr val="bg1"/>
                </a:solidFill>
                <a:latin typeface="Segoe UI" charset="0"/>
                <a:ea typeface="Segoe UI" charset="0"/>
                <a:cs typeface="Segoe UI" charset="0"/>
              </a:rPr>
              <a:t>in Visual Studio</a:t>
            </a:r>
          </a:p>
        </p:txBody>
      </p:sp>
      <p:sp>
        <p:nvSpPr>
          <p:cNvPr id="3" name="Title 2"/>
          <p:cNvSpPr>
            <a:spLocks noGrp="1"/>
          </p:cNvSpPr>
          <p:nvPr>
            <p:ph type="title"/>
          </p:nvPr>
        </p:nvSpPr>
        <p:spPr>
          <a:xfrm>
            <a:off x="269239" y="2084172"/>
            <a:ext cx="11653523" cy="2139688"/>
          </a:xfrm>
        </p:spPr>
        <p:txBody>
          <a:bodyPr/>
          <a:lstStyle/>
          <a:p>
            <a:pPr algn="ctr"/>
            <a:r>
              <a:rPr lang="en-US" dirty="0"/>
              <a:t>Xamarin is included in </a:t>
            </a:r>
            <a:br>
              <a:rPr lang="en-US" dirty="0"/>
            </a:br>
            <a:r>
              <a:rPr lang="en-US" dirty="0"/>
              <a:t>Visual Studio</a:t>
            </a:r>
          </a:p>
        </p:txBody>
      </p:sp>
      <p:sp>
        <p:nvSpPr>
          <p:cNvPr id="4" name="TextBox 3"/>
          <p:cNvSpPr txBox="1"/>
          <p:nvPr/>
        </p:nvSpPr>
        <p:spPr>
          <a:xfrm>
            <a:off x="0" y="5850082"/>
            <a:ext cx="11922762" cy="646331"/>
          </a:xfrm>
          <a:prstGeom prst="rect">
            <a:avLst/>
          </a:prstGeom>
          <a:noFill/>
        </p:spPr>
        <p:txBody>
          <a:bodyPr wrap="square" lIns="91440" tIns="73152" rIns="91440" bIns="73152" rtlCol="0">
            <a:spAutoFit/>
          </a:bodyPr>
          <a:lstStyle/>
          <a:p>
            <a:pPr algn="ctr">
              <a:lnSpc>
                <a:spcPct val="90000"/>
              </a:lnSpc>
              <a:spcAft>
                <a:spcPts val="300"/>
              </a:spcAft>
            </a:pPr>
            <a:r>
              <a:rPr lang="en-US" sz="3600" dirty="0">
                <a:gradFill>
                  <a:gsLst>
                    <a:gs pos="2917">
                      <a:schemeClr val="tx1"/>
                    </a:gs>
                    <a:gs pos="30000">
                      <a:schemeClr val="tx1"/>
                    </a:gs>
                  </a:gsLst>
                  <a:lin ang="5400000" scaled="0"/>
                </a:gradFill>
                <a:latin typeface="+mj-lt"/>
              </a:rPr>
              <a:t>Including Community Edition!</a:t>
            </a:r>
          </a:p>
        </p:txBody>
      </p:sp>
    </p:spTree>
    <p:extLst>
      <p:ext uri="{BB962C8B-B14F-4D97-AF65-F5344CB8AC3E}">
        <p14:creationId xmlns:p14="http://schemas.microsoft.com/office/powerpoint/2010/main" val="670064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2365966" y="1118730"/>
            <a:ext cx="3546578" cy="4959068"/>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063709" y="1087813"/>
            <a:ext cx="3575259" cy="4989984"/>
          </a:xfrm>
          <a:prstGeom prst="rect">
            <a:avLst/>
          </a:prstGeom>
        </p:spPr>
      </p:pic>
      <p:sp>
        <p:nvSpPr>
          <p:cNvPr id="5" name="Text Placeholder 4"/>
          <p:cNvSpPr>
            <a:spLocks noGrp="1"/>
          </p:cNvSpPr>
          <p:nvPr>
            <p:ph type="body" sz="quarter" idx="10"/>
          </p:nvPr>
        </p:nvSpPr>
        <p:spPr>
          <a:xfrm>
            <a:off x="0" y="6222538"/>
            <a:ext cx="12192000" cy="727700"/>
          </a:xfrm>
        </p:spPr>
        <p:txBody>
          <a:bodyPr/>
          <a:lstStyle/>
          <a:p>
            <a:pPr algn="ctr"/>
            <a:r>
              <a:rPr lang="en-US" dirty="0"/>
              <a:t>Xamarin.com/Download</a:t>
            </a:r>
          </a:p>
        </p:txBody>
      </p:sp>
      <p:sp>
        <p:nvSpPr>
          <p:cNvPr id="2" name="Title 1"/>
          <p:cNvSpPr>
            <a:spLocks noGrp="1"/>
          </p:cNvSpPr>
          <p:nvPr>
            <p:ph type="title"/>
          </p:nvPr>
        </p:nvSpPr>
        <p:spPr/>
        <p:txBody>
          <a:bodyPr/>
          <a:lstStyle/>
          <a:p>
            <a:r>
              <a:rPr lang="en-US" dirty="0"/>
              <a:t>Visual Studio Integration</a:t>
            </a:r>
          </a:p>
        </p:txBody>
      </p:sp>
      <p:sp>
        <p:nvSpPr>
          <p:cNvPr id="6" name="Frame 5"/>
          <p:cNvSpPr/>
          <p:nvPr/>
        </p:nvSpPr>
        <p:spPr>
          <a:xfrm>
            <a:off x="2487886" y="3673454"/>
            <a:ext cx="2959144" cy="435567"/>
          </a:xfrm>
          <a:prstGeom prst="frame">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6000">
              <a:solidFill>
                <a:schemeClr val="tx1"/>
              </a:solidFill>
            </a:endParaRPr>
          </a:p>
        </p:txBody>
      </p:sp>
      <p:sp>
        <p:nvSpPr>
          <p:cNvPr id="8" name="Frame 7"/>
          <p:cNvSpPr/>
          <p:nvPr/>
        </p:nvSpPr>
        <p:spPr>
          <a:xfrm>
            <a:off x="6410583" y="2671813"/>
            <a:ext cx="2881511" cy="472931"/>
          </a:xfrm>
          <a:prstGeom prst="frame">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6000">
              <a:solidFill>
                <a:schemeClr val="tx1"/>
              </a:solidFill>
            </a:endParaRPr>
          </a:p>
        </p:txBody>
      </p:sp>
    </p:spTree>
    <p:extLst>
      <p:ext uri="{BB962C8B-B14F-4D97-AF65-F5344CB8AC3E}">
        <p14:creationId xmlns:p14="http://schemas.microsoft.com/office/powerpoint/2010/main" val="4092541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0" end="0"/>
                                            </p:txEl>
                                          </p:spTgt>
                                        </p:tgtEl>
                                        <p:attrNameLst>
                                          <p:attrName>style.visibility</p:attrName>
                                        </p:attrNameLst>
                                      </p:cBhvr>
                                      <p:to>
                                        <p:strVal val="visible"/>
                                      </p:to>
                                    </p:set>
                                    <p:animEffect transition="in" filter="fade">
                                      <p:cBhvr>
                                        <p:cTn id="22"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animBg="1"/>
      <p:bldP spid="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Android Designer</a:t>
            </a:r>
          </a:p>
        </p:txBody>
      </p:sp>
      <p:sp>
        <p:nvSpPr>
          <p:cNvPr id="3" name="TextBox 2"/>
          <p:cNvSpPr txBox="1"/>
          <p:nvPr/>
        </p:nvSpPr>
        <p:spPr>
          <a:xfrm>
            <a:off x="350758" y="1358891"/>
            <a:ext cx="4143749" cy="4154984"/>
          </a:xfrm>
          <a:prstGeom prst="rect">
            <a:avLst/>
          </a:prstGeom>
          <a:noFill/>
        </p:spPr>
        <p:txBody>
          <a:bodyPr wrap="square" rtlCol="0">
            <a:spAutoFit/>
          </a:bodyPr>
          <a:lstStyle/>
          <a:p>
            <a:endParaRPr lang="en-US" sz="2400" dirty="0">
              <a:cs typeface="Helvetica" panose="020B0604020202020204" pitchFamily="34" charset="0"/>
            </a:endParaRPr>
          </a:p>
          <a:p>
            <a:pPr marL="285750" indent="-285750">
              <a:buFont typeface="Arial" panose="020B0604020202020204" pitchFamily="34" charset="0"/>
              <a:buChar char="•"/>
            </a:pPr>
            <a:r>
              <a:rPr lang="en-US" sz="2400" dirty="0">
                <a:cs typeface="Helvetica" panose="020B0604020202020204" pitchFamily="34" charset="0"/>
              </a:rPr>
              <a:t>Create UI with drag &amp; drop simplicity</a:t>
            </a:r>
          </a:p>
          <a:p>
            <a:pPr marL="285750" indent="-285750">
              <a:buFont typeface="Arial" panose="020B0604020202020204" pitchFamily="34" charset="0"/>
              <a:buChar char="•"/>
            </a:pPr>
            <a:endParaRPr lang="en-US" sz="2400" dirty="0">
              <a:cs typeface="Helvetica" panose="020B0604020202020204" pitchFamily="34" charset="0"/>
            </a:endParaRPr>
          </a:p>
          <a:p>
            <a:pPr marL="285750" indent="-285750">
              <a:buFont typeface="Arial" panose="020B0604020202020204" pitchFamily="34" charset="0"/>
              <a:buChar char="•"/>
            </a:pPr>
            <a:r>
              <a:rPr lang="en-US" sz="2400" dirty="0">
                <a:cs typeface="Helvetica" panose="020B0604020202020204" pitchFamily="34" charset="0"/>
              </a:rPr>
              <a:t>Target multiple screen sizes, resolutions and  Android versions</a:t>
            </a:r>
          </a:p>
          <a:p>
            <a:pPr marL="285750" indent="-285750">
              <a:buFont typeface="Arial" panose="020B0604020202020204" pitchFamily="34" charset="0"/>
              <a:buChar char="•"/>
            </a:pPr>
            <a:endParaRPr lang="en-US" sz="2400" dirty="0">
              <a:cs typeface="Helvetica" panose="020B0604020202020204" pitchFamily="34" charset="0"/>
            </a:endParaRPr>
          </a:p>
          <a:p>
            <a:pPr marL="285750" indent="-285750">
              <a:buFont typeface="Arial" panose="020B0604020202020204" pitchFamily="34" charset="0"/>
              <a:buChar char="•"/>
            </a:pPr>
            <a:r>
              <a:rPr lang="en-US" sz="2400" dirty="0">
                <a:cs typeface="Helvetica" panose="020B0604020202020204" pitchFamily="34" charset="0"/>
              </a:rPr>
              <a:t>Layouts saved in standard Android XML files</a:t>
            </a:r>
          </a:p>
          <a:p>
            <a:pPr marL="285750" indent="-285750">
              <a:buFont typeface="Arial" panose="020B0604020202020204" pitchFamily="34" charset="0"/>
              <a:buChar char="•"/>
            </a:pPr>
            <a:endParaRPr lang="en-US" sz="2400" dirty="0">
              <a:cs typeface="Helvetica" panose="020B0604020202020204" pitchFamily="34" charset="0"/>
            </a:endParaRP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948693" y="1496121"/>
            <a:ext cx="6976387" cy="4126743"/>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454611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Android Hyper-V Emulators for PC</a:t>
            </a:r>
          </a:p>
        </p:txBody>
      </p:sp>
      <p:sp>
        <p:nvSpPr>
          <p:cNvPr id="3" name="TextBox 2"/>
          <p:cNvSpPr txBox="1"/>
          <p:nvPr/>
        </p:nvSpPr>
        <p:spPr>
          <a:xfrm>
            <a:off x="609602" y="1635896"/>
            <a:ext cx="5486400" cy="3170099"/>
          </a:xfrm>
          <a:prstGeom prst="rect">
            <a:avLst/>
          </a:prstGeom>
          <a:noFill/>
        </p:spPr>
        <p:txBody>
          <a:bodyPr wrap="square" rtlCol="0">
            <a:spAutoFit/>
          </a:bodyPr>
          <a:lstStyle/>
          <a:p>
            <a:pPr marL="342900" indent="-342900">
              <a:buFont typeface="Arial" charset="0"/>
              <a:buChar char="•"/>
            </a:pPr>
            <a:r>
              <a:rPr lang="en-US" sz="4000" dirty="0">
                <a:solidFill>
                  <a:srgbClr val="404040"/>
                </a:solidFill>
                <a:latin typeface="+mj-lt"/>
                <a:ea typeface="Segoe UI" charset="0"/>
                <a:cs typeface="Segoe UI" charset="0"/>
              </a:rPr>
              <a:t>Multi-Touch Enabled</a:t>
            </a:r>
          </a:p>
          <a:p>
            <a:pPr marL="342900" indent="-342900">
              <a:buFont typeface="Arial" charset="0"/>
              <a:buChar char="•"/>
            </a:pPr>
            <a:r>
              <a:rPr lang="en-US" sz="4000" dirty="0">
                <a:solidFill>
                  <a:srgbClr val="404040"/>
                </a:solidFill>
                <a:latin typeface="+mj-lt"/>
                <a:ea typeface="Segoe UI" charset="0"/>
                <a:cs typeface="Segoe UI" charset="0"/>
              </a:rPr>
              <a:t>Super Fast</a:t>
            </a:r>
          </a:p>
          <a:p>
            <a:pPr marL="342900" indent="-342900">
              <a:buFont typeface="Arial" charset="0"/>
              <a:buChar char="•"/>
            </a:pPr>
            <a:r>
              <a:rPr lang="en-US" sz="4000" dirty="0">
                <a:solidFill>
                  <a:srgbClr val="404040"/>
                </a:solidFill>
                <a:latin typeface="+mj-lt"/>
                <a:ea typeface="Segoe UI" charset="0"/>
                <a:cs typeface="Segoe UI" charset="0"/>
              </a:rPr>
              <a:t>Rotate, screenshots, location changes, and more!</a:t>
            </a:r>
          </a:p>
        </p:txBody>
      </p:sp>
      <p:sp>
        <p:nvSpPr>
          <p:cNvPr id="7" name="Rectangle 6"/>
          <p:cNvSpPr/>
          <p:nvPr/>
        </p:nvSpPr>
        <p:spPr>
          <a:xfrm>
            <a:off x="609602" y="6340825"/>
            <a:ext cx="2994538" cy="369332"/>
          </a:xfrm>
          <a:prstGeom prst="rect">
            <a:avLst/>
          </a:prstGeom>
        </p:spPr>
        <p:txBody>
          <a:bodyPr wrap="none">
            <a:spAutoFit/>
          </a:bodyPr>
          <a:lstStyle/>
          <a:p>
            <a:r>
              <a:rPr lang="en-US" dirty="0"/>
              <a:t>http://bit.ly/hyperv-android</a:t>
            </a:r>
          </a:p>
        </p:txBody>
      </p:sp>
      <p:pic>
        <p:nvPicPr>
          <p:cNvPr id="1026" name="Picture 2" descr="https://msdnshared.blob.core.windows.net/media/MSDNBlogsFS/prod.evol.blogs.msdn.com/CommunityServer.Blogs.Components.WeblogFiles/00/00/00/45/92/4572.multitouch.pn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5905039" y="1281658"/>
            <a:ext cx="3134995" cy="538174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msdnshared.blob.core.windows.net/media/MSDNBlogsFS/prod.evol.blogs.msdn.com/CommunityServer.Blogs.Components.WeblogFiles/00/00/00/45/92/2728.configmgr.pn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8998529" y="1189176"/>
            <a:ext cx="5686078" cy="56860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3547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Xamarin Designer for iOS</a:t>
            </a:r>
          </a:p>
        </p:txBody>
      </p:sp>
      <p:sp>
        <p:nvSpPr>
          <p:cNvPr id="3" name="TextBox 2"/>
          <p:cNvSpPr txBox="1"/>
          <p:nvPr/>
        </p:nvSpPr>
        <p:spPr>
          <a:xfrm>
            <a:off x="7352510" y="1189176"/>
            <a:ext cx="4572569" cy="4524315"/>
          </a:xfrm>
          <a:prstGeom prst="rect">
            <a:avLst/>
          </a:prstGeom>
          <a:noFill/>
        </p:spPr>
        <p:txBody>
          <a:bodyPr wrap="square" rtlCol="0">
            <a:spAutoFit/>
          </a:bodyPr>
          <a:lstStyle/>
          <a:p>
            <a:endParaRPr lang="en-US" sz="2400" dirty="0">
              <a:cs typeface="Helvetica" panose="020B0604020202020204" pitchFamily="34" charset="0"/>
            </a:endParaRPr>
          </a:p>
          <a:p>
            <a:pPr marL="285750" indent="-285750">
              <a:buFont typeface="Arial" panose="020B0604020202020204" pitchFamily="34" charset="0"/>
              <a:buChar char="•"/>
            </a:pPr>
            <a:r>
              <a:rPr lang="en-US" sz="2400" dirty="0">
                <a:cs typeface="Helvetica" panose="020B0604020202020204" pitchFamily="34" charset="0"/>
              </a:rPr>
              <a:t>Follows familiar Visual Studio designer idioms</a:t>
            </a:r>
          </a:p>
          <a:p>
            <a:pPr marL="285750" indent="-285750">
              <a:buFont typeface="Arial" panose="020B0604020202020204" pitchFamily="34" charset="0"/>
              <a:buChar char="•"/>
            </a:pPr>
            <a:endParaRPr lang="en-US" sz="2400" dirty="0">
              <a:cs typeface="Helvetica" panose="020B0604020202020204" pitchFamily="34" charset="0"/>
            </a:endParaRPr>
          </a:p>
          <a:p>
            <a:pPr marL="285750" indent="-285750">
              <a:buFont typeface="Arial" panose="020B0604020202020204" pitchFamily="34" charset="0"/>
              <a:buChar char="•"/>
            </a:pPr>
            <a:r>
              <a:rPr lang="en-US" sz="2400" dirty="0">
                <a:cs typeface="Helvetica" panose="020B0604020202020204" pitchFamily="34" charset="0"/>
              </a:rPr>
              <a:t>Supports all </a:t>
            </a:r>
            <a:r>
              <a:rPr lang="en-US" sz="2400" dirty="0" err="1">
                <a:cs typeface="Helvetica" panose="020B0604020202020204" pitchFamily="34" charset="0"/>
              </a:rPr>
              <a:t>UIKit</a:t>
            </a:r>
            <a:r>
              <a:rPr lang="en-US" sz="2400" dirty="0">
                <a:cs typeface="Helvetica" panose="020B0604020202020204" pitchFamily="34" charset="0"/>
              </a:rPr>
              <a:t> elements</a:t>
            </a:r>
          </a:p>
          <a:p>
            <a:pPr marL="285750" indent="-285750">
              <a:buFont typeface="Arial" panose="020B0604020202020204" pitchFamily="34" charset="0"/>
              <a:buChar char="•"/>
            </a:pPr>
            <a:endParaRPr lang="en-US" sz="2400" dirty="0">
              <a:cs typeface="Helvetica" panose="020B0604020202020204" pitchFamily="34" charset="0"/>
            </a:endParaRPr>
          </a:p>
          <a:p>
            <a:pPr marL="285750" indent="-285750">
              <a:buFont typeface="Arial" panose="020B0604020202020204" pitchFamily="34" charset="0"/>
              <a:buChar char="•"/>
            </a:pPr>
            <a:r>
              <a:rPr lang="en-US" sz="2400" dirty="0">
                <a:cs typeface="Helvetica" panose="020B0604020202020204" pitchFamily="34" charset="0"/>
              </a:rPr>
              <a:t>Edit custom and 3</a:t>
            </a:r>
            <a:r>
              <a:rPr lang="en-US" sz="2400" baseline="30000" dirty="0">
                <a:cs typeface="Helvetica" panose="020B0604020202020204" pitchFamily="34" charset="0"/>
              </a:rPr>
              <a:t>rd</a:t>
            </a:r>
            <a:r>
              <a:rPr lang="en-US" sz="2400" dirty="0">
                <a:cs typeface="Helvetica" panose="020B0604020202020204" pitchFamily="34" charset="0"/>
              </a:rPr>
              <a:t> party components</a:t>
            </a:r>
          </a:p>
          <a:p>
            <a:pPr marL="285750" indent="-285750">
              <a:buFont typeface="Arial" panose="020B0604020202020204" pitchFamily="34" charset="0"/>
              <a:buChar char="•"/>
            </a:pPr>
            <a:endParaRPr lang="en-US" sz="2400" dirty="0">
              <a:cs typeface="Helvetica" panose="020B0604020202020204" pitchFamily="34" charset="0"/>
            </a:endParaRPr>
          </a:p>
          <a:p>
            <a:pPr marL="285750" indent="-285750">
              <a:buFont typeface="Arial" panose="020B0604020202020204" pitchFamily="34" charset="0"/>
              <a:buChar char="•"/>
            </a:pPr>
            <a:r>
              <a:rPr lang="en-US" sz="2400" dirty="0">
                <a:cs typeface="Helvetica" panose="020B0604020202020204" pitchFamily="34" charset="0"/>
              </a:rPr>
              <a:t>Live preview of changes to properties</a:t>
            </a:r>
          </a:p>
          <a:p>
            <a:pPr marL="285750" indent="-285750">
              <a:buFont typeface="Arial" panose="020B0604020202020204" pitchFamily="34" charset="0"/>
              <a:buChar char="•"/>
            </a:pPr>
            <a:endParaRPr lang="en-US" sz="2400" dirty="0">
              <a:cs typeface="Helvetica" panose="020B0604020202020204" pitchFamily="34" charset="0"/>
            </a:endParaRPr>
          </a:p>
        </p:txBody>
      </p:sp>
      <p:pic>
        <p:nvPicPr>
          <p:cNvPr id="4" name="Picture 3" descr="xamarin designer for ios visual studio.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603101" y="1393879"/>
            <a:ext cx="10505048" cy="5427608"/>
          </a:xfrm>
          <a:prstGeom prst="rect">
            <a:avLst/>
          </a:prstGeom>
        </p:spPr>
      </p:pic>
      <p:pic>
        <p:nvPicPr>
          <p:cNvPr id="5" name="Xamarin Designer for iOS Visual Studio.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66548" y="2002470"/>
            <a:ext cx="6367799" cy="3979875"/>
          </a:xfrm>
          <a:prstGeom prst="rect">
            <a:avLst/>
          </a:prstGeom>
        </p:spPr>
      </p:pic>
    </p:spTree>
    <p:extLst>
      <p:ext uri="{BB962C8B-B14F-4D97-AF65-F5344CB8AC3E}">
        <p14:creationId xmlns:p14="http://schemas.microsoft.com/office/powerpoint/2010/main" val="2062799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52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0">
                <p:cTn id="12" fill="remove" display="0">
                  <p:stCondLst>
                    <p:cond delay="indefinite"/>
                  </p:stCondLst>
                </p:cTn>
                <p:tgtEl>
                  <p:spTgt spid="5"/>
                </p:tgtEl>
              </p:cMediaNode>
            </p:vide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 Studio iOS Simulator Remoting</a:t>
            </a:r>
          </a:p>
        </p:txBody>
      </p:sp>
      <p:sp>
        <p:nvSpPr>
          <p:cNvPr id="3" name="TextBox 2"/>
          <p:cNvSpPr txBox="1"/>
          <p:nvPr/>
        </p:nvSpPr>
        <p:spPr>
          <a:xfrm>
            <a:off x="609602" y="1635896"/>
            <a:ext cx="5486400" cy="3785652"/>
          </a:xfrm>
          <a:prstGeom prst="rect">
            <a:avLst/>
          </a:prstGeom>
          <a:noFill/>
        </p:spPr>
        <p:txBody>
          <a:bodyPr wrap="square" rtlCol="0">
            <a:spAutoFit/>
          </a:bodyPr>
          <a:lstStyle/>
          <a:p>
            <a:pPr marL="342900" indent="-342900">
              <a:buFont typeface="Arial" charset="0"/>
              <a:buChar char="•"/>
            </a:pPr>
            <a:r>
              <a:rPr lang="en-US" sz="4000" dirty="0">
                <a:solidFill>
                  <a:srgbClr val="404040"/>
                </a:solidFill>
                <a:latin typeface="+mj-lt"/>
                <a:ea typeface="Segoe UI" charset="0"/>
                <a:cs typeface="Segoe UI" charset="0"/>
              </a:rPr>
              <a:t>Multi-Touch Enabled</a:t>
            </a:r>
          </a:p>
          <a:p>
            <a:pPr marL="342900" indent="-342900">
              <a:buFont typeface="Arial" charset="0"/>
              <a:buChar char="•"/>
            </a:pPr>
            <a:r>
              <a:rPr lang="en-US" sz="4000" dirty="0">
                <a:solidFill>
                  <a:srgbClr val="404040"/>
                </a:solidFill>
                <a:latin typeface="+mj-lt"/>
                <a:ea typeface="Segoe UI" charset="0"/>
                <a:cs typeface="Segoe UI" charset="0"/>
              </a:rPr>
              <a:t>Pressure Sensitive</a:t>
            </a:r>
          </a:p>
          <a:p>
            <a:pPr marL="342900" indent="-342900">
              <a:buFont typeface="Arial" charset="0"/>
              <a:buChar char="•"/>
            </a:pPr>
            <a:r>
              <a:rPr lang="en-US" sz="4000" dirty="0">
                <a:solidFill>
                  <a:srgbClr val="404040"/>
                </a:solidFill>
                <a:latin typeface="+mj-lt"/>
                <a:ea typeface="Segoe UI" charset="0"/>
                <a:cs typeface="Segoe UI" charset="0"/>
              </a:rPr>
              <a:t>Super Fast</a:t>
            </a:r>
          </a:p>
          <a:p>
            <a:pPr marL="342900" indent="-342900">
              <a:buFont typeface="Arial" charset="0"/>
              <a:buChar char="•"/>
            </a:pPr>
            <a:r>
              <a:rPr lang="en-US" sz="4000" dirty="0">
                <a:solidFill>
                  <a:srgbClr val="404040"/>
                </a:solidFill>
                <a:latin typeface="+mj-lt"/>
                <a:ea typeface="Segoe UI" charset="0"/>
                <a:cs typeface="Segoe UI" charset="0"/>
              </a:rPr>
              <a:t>Rotate, screenshots, location changes</a:t>
            </a:r>
          </a:p>
          <a:p>
            <a:pPr marL="342900" indent="-342900">
              <a:buFont typeface="Arial" charset="0"/>
              <a:buChar char="•"/>
            </a:pPr>
            <a:r>
              <a:rPr lang="en-US" sz="4000" dirty="0">
                <a:solidFill>
                  <a:srgbClr val="404040"/>
                </a:solidFill>
                <a:latin typeface="+mj-lt"/>
                <a:ea typeface="Segoe UI" charset="0"/>
                <a:cs typeface="Segoe UI" charset="0"/>
              </a:rPr>
              <a:t>Never leave VS</a:t>
            </a:r>
          </a:p>
        </p:txBody>
      </p:sp>
      <p:pic>
        <p:nvPicPr>
          <p:cNvPr id="5" name="Picture 4"/>
          <p:cNvPicPr>
            <a:picLocks noChangeAspect="1"/>
          </p:cNvPicPr>
          <p:nvPr/>
        </p:nvPicPr>
        <p:blipFill>
          <a:blip r:embed="rId2"/>
          <a:stretch>
            <a:fillRect/>
          </a:stretch>
        </p:blipFill>
        <p:spPr>
          <a:xfrm>
            <a:off x="3074670" y="1079348"/>
            <a:ext cx="12192000" cy="6150864"/>
          </a:xfrm>
          <a:prstGeom prst="rect">
            <a:avLst/>
          </a:prstGeom>
        </p:spPr>
      </p:pic>
      <p:sp>
        <p:nvSpPr>
          <p:cNvPr id="6" name="Text Placeholder 3"/>
          <p:cNvSpPr txBox="1">
            <a:spLocks/>
          </p:cNvSpPr>
          <p:nvPr/>
        </p:nvSpPr>
        <p:spPr>
          <a:xfrm>
            <a:off x="269242" y="6259133"/>
            <a:ext cx="11653523" cy="307800"/>
          </a:xfrm>
          <a:prstGeom prst="rect">
            <a:avLst/>
          </a:prstGeom>
        </p:spPr>
        <p:txBody>
          <a:bodyPr/>
          <a:lstStyle>
            <a:lvl1pPr marL="672324" marR="0" indent="-672324" algn="l" defTabSz="1828827" rtl="0" eaLnBrk="1" fontAlgn="auto" latinLnBrk="0" hangingPunct="1">
              <a:lnSpc>
                <a:spcPct val="90000"/>
              </a:lnSpc>
              <a:spcBef>
                <a:spcPct val="20000"/>
              </a:spcBef>
              <a:spcAft>
                <a:spcPts val="0"/>
              </a:spcAft>
              <a:buClrTx/>
              <a:buSzPct val="90000"/>
              <a:buFont typeface="Arial" pitchFamily="34" charset="0"/>
              <a:buChar char="•"/>
              <a:tabLst/>
              <a:defRPr sz="7843" kern="1200" spc="0" baseline="0">
                <a:gradFill>
                  <a:gsLst>
                    <a:gs pos="1250">
                      <a:schemeClr val="tx1"/>
                    </a:gs>
                    <a:gs pos="100000">
                      <a:schemeClr val="tx1"/>
                    </a:gs>
                  </a:gsLst>
                  <a:lin ang="5400000" scaled="0"/>
                </a:gradFill>
                <a:latin typeface="+mj-lt"/>
                <a:ea typeface="+mn-ea"/>
                <a:cs typeface="+mn-cs"/>
              </a:defRPr>
            </a:lvl1pPr>
            <a:lvl2pPr marL="1145441" marR="0" indent="-473117" algn="l" defTabSz="1828827" rtl="0" eaLnBrk="1" fontAlgn="auto" latinLnBrk="0" hangingPunct="1">
              <a:lnSpc>
                <a:spcPct val="90000"/>
              </a:lnSpc>
              <a:spcBef>
                <a:spcPct val="20000"/>
              </a:spcBef>
              <a:spcAft>
                <a:spcPts val="0"/>
              </a:spcAft>
              <a:buClrTx/>
              <a:buSzPct val="90000"/>
              <a:buFont typeface="Arial" pitchFamily="34" charset="0"/>
              <a:buChar char="•"/>
              <a:tabLst/>
              <a:defRPr sz="4706" kern="1200" spc="0" baseline="0">
                <a:gradFill>
                  <a:gsLst>
                    <a:gs pos="1250">
                      <a:schemeClr val="tx1"/>
                    </a:gs>
                    <a:gs pos="100000">
                      <a:schemeClr val="tx1"/>
                    </a:gs>
                  </a:gsLst>
                  <a:lin ang="5400000" scaled="0"/>
                </a:gradFill>
                <a:latin typeface="+mn-lt"/>
                <a:ea typeface="+mn-ea"/>
                <a:cs typeface="+mn-cs"/>
              </a:defRPr>
            </a:lvl2pPr>
            <a:lvl3pPr marL="1568756" marR="0" indent="-448216" algn="l" defTabSz="182882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n-lt"/>
                <a:ea typeface="+mn-ea"/>
                <a:cs typeface="+mn-cs"/>
              </a:defRPr>
            </a:lvl3pPr>
            <a:lvl4pPr marL="2016972" marR="0" indent="-448216" algn="l" defTabSz="1828827" rtl="0" eaLnBrk="1" fontAlgn="auto" latinLnBrk="0" hangingPunct="1">
              <a:lnSpc>
                <a:spcPct val="90000"/>
              </a:lnSpc>
              <a:spcBef>
                <a:spcPct val="20000"/>
              </a:spcBef>
              <a:spcAft>
                <a:spcPts val="0"/>
              </a:spcAft>
              <a:buClrTx/>
              <a:buSzPct val="90000"/>
              <a:buFont typeface="Arial" pitchFamily="34" charset="0"/>
              <a:buChar char="•"/>
              <a:tabLst/>
              <a:defRPr sz="3529" kern="1200" spc="0" baseline="0">
                <a:gradFill>
                  <a:gsLst>
                    <a:gs pos="1250">
                      <a:schemeClr val="tx1"/>
                    </a:gs>
                    <a:gs pos="100000">
                      <a:schemeClr val="tx1"/>
                    </a:gs>
                  </a:gsLst>
                  <a:lin ang="5400000" scaled="0"/>
                </a:gradFill>
                <a:latin typeface="+mn-lt"/>
                <a:ea typeface="+mn-ea"/>
                <a:cs typeface="+mn-cs"/>
              </a:defRPr>
            </a:lvl4pPr>
            <a:lvl5pPr marL="2465188" marR="0" indent="-448216" algn="l" defTabSz="1828827" rtl="0" eaLnBrk="1" fontAlgn="auto" latinLnBrk="0" hangingPunct="1">
              <a:lnSpc>
                <a:spcPct val="90000"/>
              </a:lnSpc>
              <a:spcBef>
                <a:spcPct val="20000"/>
              </a:spcBef>
              <a:spcAft>
                <a:spcPts val="0"/>
              </a:spcAft>
              <a:buClrTx/>
              <a:buSzPct val="90000"/>
              <a:buFont typeface="Arial" pitchFamily="34" charset="0"/>
              <a:buChar char="•"/>
              <a:tabLst/>
              <a:defRPr sz="3529" kern="1200" spc="0" baseline="0">
                <a:gradFill>
                  <a:gsLst>
                    <a:gs pos="1250">
                      <a:schemeClr val="tx1"/>
                    </a:gs>
                    <a:gs pos="100000">
                      <a:schemeClr val="tx1"/>
                    </a:gs>
                  </a:gsLst>
                  <a:lin ang="5400000" scaled="0"/>
                </a:gradFill>
                <a:latin typeface="+mn-lt"/>
                <a:ea typeface="+mn-ea"/>
                <a:cs typeface="+mn-cs"/>
              </a:defRPr>
            </a:lvl5pPr>
            <a:lvl6pPr marL="5029274" indent="-457208" algn="l" defTabSz="1828827" rtl="0" eaLnBrk="1" latinLnBrk="0" hangingPunct="1">
              <a:spcBef>
                <a:spcPct val="20000"/>
              </a:spcBef>
              <a:buFont typeface="Arial" pitchFamily="34" charset="0"/>
              <a:buChar char="•"/>
              <a:defRPr sz="3921" kern="1200">
                <a:solidFill>
                  <a:schemeClr val="tx1"/>
                </a:solidFill>
                <a:latin typeface="+mn-lt"/>
                <a:ea typeface="+mn-ea"/>
                <a:cs typeface="+mn-cs"/>
              </a:defRPr>
            </a:lvl6pPr>
            <a:lvl7pPr marL="5943690" indent="-457208" algn="l" defTabSz="1828827" rtl="0" eaLnBrk="1" latinLnBrk="0" hangingPunct="1">
              <a:spcBef>
                <a:spcPct val="20000"/>
              </a:spcBef>
              <a:buFont typeface="Arial" pitchFamily="34" charset="0"/>
              <a:buChar char="•"/>
              <a:defRPr sz="3921" kern="1200">
                <a:solidFill>
                  <a:schemeClr val="tx1"/>
                </a:solidFill>
                <a:latin typeface="+mn-lt"/>
                <a:ea typeface="+mn-ea"/>
                <a:cs typeface="+mn-cs"/>
              </a:defRPr>
            </a:lvl7pPr>
            <a:lvl8pPr marL="6858103" indent="-457208" algn="l" defTabSz="1828827" rtl="0" eaLnBrk="1" latinLnBrk="0" hangingPunct="1">
              <a:spcBef>
                <a:spcPct val="20000"/>
              </a:spcBef>
              <a:buFont typeface="Arial" pitchFamily="34" charset="0"/>
              <a:buChar char="•"/>
              <a:defRPr sz="3921" kern="1200">
                <a:solidFill>
                  <a:schemeClr val="tx1"/>
                </a:solidFill>
                <a:latin typeface="+mn-lt"/>
                <a:ea typeface="+mn-ea"/>
                <a:cs typeface="+mn-cs"/>
              </a:defRPr>
            </a:lvl8pPr>
            <a:lvl9pPr marL="7772519" indent="-457208" algn="l" defTabSz="1828827" rtl="0" eaLnBrk="1" latinLnBrk="0" hangingPunct="1">
              <a:spcBef>
                <a:spcPct val="20000"/>
              </a:spcBef>
              <a:buFont typeface="Arial" pitchFamily="34" charset="0"/>
              <a:buChar char="•"/>
              <a:defRPr sz="3921" kern="1200">
                <a:solidFill>
                  <a:schemeClr val="tx1"/>
                </a:solidFill>
                <a:latin typeface="+mn-lt"/>
                <a:ea typeface="+mn-ea"/>
                <a:cs typeface="+mn-cs"/>
              </a:defRPr>
            </a:lvl9pPr>
          </a:lstStyle>
          <a:p>
            <a:pPr marL="0" indent="0">
              <a:buNone/>
            </a:pPr>
            <a:r>
              <a:rPr lang="en-US" sz="1600" dirty="0"/>
              <a:t>*available as a preview</a:t>
            </a:r>
          </a:p>
        </p:txBody>
      </p:sp>
    </p:spTree>
    <p:extLst>
      <p:ext uri="{BB962C8B-B14F-4D97-AF65-F5344CB8AC3E}">
        <p14:creationId xmlns:p14="http://schemas.microsoft.com/office/powerpoint/2010/main" val="1252916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Xamarin Studio – Mac</a:t>
            </a:r>
          </a:p>
        </p:txBody>
      </p:sp>
      <p:pic>
        <p:nvPicPr>
          <p:cNvPr id="10" name="Picture 9"/>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009649" y="1892651"/>
            <a:ext cx="3621841" cy="3621841"/>
          </a:xfrm>
          <a:prstGeom prst="rect">
            <a:avLst/>
          </a:prstGeom>
        </p:spPr>
      </p:pic>
      <p:pic>
        <p:nvPicPr>
          <p:cNvPr id="11" name="Picture 10"/>
          <p:cNvPicPr>
            <a:picLocks noChangeAspect="1"/>
          </p:cNvPicPr>
          <p:nvPr/>
        </p:nvPicPr>
        <p:blipFill>
          <a:blip r:embed="rId4"/>
          <a:stretch>
            <a:fillRect/>
          </a:stretch>
        </p:blipFill>
        <p:spPr>
          <a:xfrm>
            <a:off x="4631490" y="289511"/>
            <a:ext cx="11152122" cy="6747034"/>
          </a:xfrm>
          <a:prstGeom prst="rect">
            <a:avLst/>
          </a:prstGeom>
        </p:spPr>
      </p:pic>
    </p:spTree>
    <p:extLst>
      <p:ext uri="{BB962C8B-B14F-4D97-AF65-F5344CB8AC3E}">
        <p14:creationId xmlns:p14="http://schemas.microsoft.com/office/powerpoint/2010/main" val="1597992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evDays.png"/>
          <p:cNvPicPr>
            <a:picLocks noChangeAspect="1"/>
          </p:cNvPicPr>
          <p:nvPr/>
        </p:nvPicPr>
        <p:blipFill>
          <a:blip r:embed="rId3" cstate="print">
            <a:biLevel thresh="25000"/>
            <a:extLst>
              <a:ext uri="{28A0092B-C50C-407E-A947-70E740481C1C}">
                <a14:useLocalDpi xmlns:a14="http://schemas.microsoft.com/office/drawing/2010/main"/>
              </a:ext>
            </a:extLst>
          </a:blip>
          <a:stretch>
            <a:fillRect/>
          </a:stretch>
        </p:blipFill>
        <p:spPr>
          <a:xfrm>
            <a:off x="200556" y="6237474"/>
            <a:ext cx="2034644" cy="407931"/>
          </a:xfrm>
          <a:prstGeom prst="rect">
            <a:avLst/>
          </a:prstGeom>
        </p:spPr>
      </p:pic>
      <p:sp>
        <p:nvSpPr>
          <p:cNvPr id="5" name="TextBox 4"/>
          <p:cNvSpPr txBox="1"/>
          <p:nvPr/>
        </p:nvSpPr>
        <p:spPr>
          <a:xfrm>
            <a:off x="4968" y="3177805"/>
            <a:ext cx="12192000" cy="4059573"/>
          </a:xfrm>
          <a:prstGeom prst="rect">
            <a:avLst/>
          </a:prstGeom>
          <a:noFill/>
        </p:spPr>
        <p:txBody>
          <a:bodyPr wrap="square" lIns="182880" tIns="146304" rIns="182880" bIns="146304" rtlCol="0" anchor="ctr">
            <a:spAutoFit/>
          </a:bodyPr>
          <a:lstStyle/>
          <a:p>
            <a:pPr algn="ctr">
              <a:lnSpc>
                <a:spcPct val="90000"/>
              </a:lnSpc>
              <a:spcAft>
                <a:spcPts val="600"/>
              </a:spcAft>
            </a:pPr>
            <a:r>
              <a:rPr lang="en-US" sz="4400" dirty="0">
                <a:solidFill>
                  <a:srgbClr val="2B84D2"/>
                </a:solidFill>
                <a:latin typeface="Segoe UI" charset="0"/>
                <a:ea typeface="Segoe UI" charset="0"/>
                <a:cs typeface="Segoe UI" charset="0"/>
              </a:rPr>
              <a:t>Slides, Demos, &amp; Lab - Clone or Download:</a:t>
            </a:r>
          </a:p>
          <a:p>
            <a:pPr algn="ctr">
              <a:lnSpc>
                <a:spcPct val="90000"/>
              </a:lnSpc>
              <a:spcAft>
                <a:spcPts val="600"/>
              </a:spcAft>
            </a:pPr>
            <a:r>
              <a:rPr lang="en-US" sz="4400" dirty="0">
                <a:solidFill>
                  <a:srgbClr val="2B84D2"/>
                </a:solidFill>
                <a:latin typeface="Segoe UI" charset="0"/>
                <a:ea typeface="Segoe UI" charset="0"/>
                <a:cs typeface="Segoe UI" charset="0"/>
                <a:hlinkClick r:id="rId4"/>
              </a:rPr>
              <a:t>http://</a:t>
            </a:r>
            <a:r>
              <a:rPr lang="en-US" sz="4400" dirty="0" smtClean="0">
                <a:solidFill>
                  <a:srgbClr val="2B84D2"/>
                </a:solidFill>
                <a:latin typeface="Segoe UI" charset="0"/>
                <a:ea typeface="Segoe UI" charset="0"/>
                <a:cs typeface="Segoe UI" charset="0"/>
                <a:hlinkClick r:id="rId4"/>
              </a:rPr>
              <a:t>github.com/xamarin/dev-days-labs</a:t>
            </a:r>
            <a:endParaRPr lang="en-US" sz="4400" dirty="0" smtClean="0">
              <a:solidFill>
                <a:srgbClr val="2B84D2"/>
              </a:solidFill>
              <a:latin typeface="Segoe UI" charset="0"/>
              <a:ea typeface="Segoe UI" charset="0"/>
              <a:cs typeface="Segoe UI" charset="0"/>
            </a:endParaRPr>
          </a:p>
          <a:p>
            <a:pPr algn="ctr">
              <a:lnSpc>
                <a:spcPct val="90000"/>
              </a:lnSpc>
              <a:spcAft>
                <a:spcPts val="600"/>
              </a:spcAft>
            </a:pPr>
            <a:r>
              <a:rPr lang="en-US" sz="2400" dirty="0">
                <a:hlinkClick r:id="rId5"/>
              </a:rPr>
              <a:t>https://</a:t>
            </a:r>
            <a:r>
              <a:rPr lang="en-US" sz="2400" dirty="0" smtClean="0">
                <a:hlinkClick r:id="rId5"/>
              </a:rPr>
              <a:t>github.com/Xamarin-mono-netfx-Zagreb-MeetUp/Xamarin.Dev.Days.Xagreb</a:t>
            </a:r>
            <a:endParaRPr lang="en-US" sz="2400" dirty="0" smtClean="0"/>
          </a:p>
          <a:p>
            <a:pPr algn="ctr">
              <a:lnSpc>
                <a:spcPct val="90000"/>
              </a:lnSpc>
              <a:spcAft>
                <a:spcPts val="600"/>
              </a:spcAft>
            </a:pPr>
            <a:endParaRPr lang="en-US" sz="4400" dirty="0"/>
          </a:p>
          <a:p>
            <a:pPr algn="ctr">
              <a:lnSpc>
                <a:spcPct val="90000"/>
              </a:lnSpc>
              <a:spcAft>
                <a:spcPts val="600"/>
              </a:spcAft>
            </a:pPr>
            <a:endParaRPr lang="en-US" sz="4400" dirty="0" smtClean="0">
              <a:solidFill>
                <a:srgbClr val="2B84D2"/>
              </a:solidFill>
              <a:latin typeface="Segoe UI" charset="0"/>
              <a:ea typeface="Segoe UI" charset="0"/>
              <a:cs typeface="Segoe UI" charset="0"/>
            </a:endParaRPr>
          </a:p>
          <a:p>
            <a:pPr algn="ctr">
              <a:lnSpc>
                <a:spcPct val="90000"/>
              </a:lnSpc>
              <a:spcAft>
                <a:spcPts val="600"/>
              </a:spcAft>
            </a:pPr>
            <a:endParaRPr lang="en-US" sz="4400" dirty="0">
              <a:solidFill>
                <a:srgbClr val="2B84D2"/>
              </a:solidFill>
              <a:latin typeface="Segoe UI" charset="0"/>
              <a:ea typeface="Segoe UI" charset="0"/>
              <a:cs typeface="Segoe UI" charset="0"/>
            </a:endParaRPr>
          </a:p>
        </p:txBody>
      </p:sp>
      <p:pic>
        <p:nvPicPr>
          <p:cNvPr id="9" name="Picture 8" descr="DevDays.png"/>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987287" y="1352226"/>
            <a:ext cx="10058400" cy="2016634"/>
          </a:xfrm>
          <a:prstGeom prst="rect">
            <a:avLst/>
          </a:prstGeom>
        </p:spPr>
      </p:pic>
    </p:spTree>
    <p:extLst>
      <p:ext uri="{BB962C8B-B14F-4D97-AF65-F5344CB8AC3E}">
        <p14:creationId xmlns:p14="http://schemas.microsoft.com/office/powerpoint/2010/main" val="1014268186"/>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Open Source – </a:t>
            </a:r>
            <a:r>
              <a:rPr lang="en-US" dirty="0" err="1"/>
              <a:t>open.xamarin.com</a:t>
            </a:r>
            <a:endParaRPr lang="en-US" dirty="0"/>
          </a:p>
        </p:txBody>
      </p:sp>
      <p:pic>
        <p:nvPicPr>
          <p:cNvPr id="3" name="Picture 2"/>
          <p:cNvPicPr>
            <a:picLocks noChangeAspect="1"/>
          </p:cNvPicPr>
          <p:nvPr/>
        </p:nvPicPr>
        <p:blipFill>
          <a:blip r:embed="rId2"/>
          <a:stretch>
            <a:fillRect/>
          </a:stretch>
        </p:blipFill>
        <p:spPr>
          <a:xfrm>
            <a:off x="0" y="1193292"/>
            <a:ext cx="12192000" cy="6215939"/>
          </a:xfrm>
          <a:prstGeom prst="rect">
            <a:avLst/>
          </a:prstGeom>
        </p:spPr>
      </p:pic>
    </p:spTree>
    <p:extLst>
      <p:ext uri="{BB962C8B-B14F-4D97-AF65-F5344CB8AC3E}">
        <p14:creationId xmlns:p14="http://schemas.microsoft.com/office/powerpoint/2010/main" val="132993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5664" y="2966137"/>
            <a:ext cx="9860672" cy="925727"/>
          </a:xfrm>
        </p:spPr>
        <p:txBody>
          <a:bodyPr/>
          <a:lstStyle/>
          <a:p>
            <a:r>
              <a:rPr lang="en-US" dirty="0"/>
              <a:t>Sharing Code</a:t>
            </a:r>
          </a:p>
        </p:txBody>
      </p:sp>
    </p:spTree>
    <p:extLst>
      <p:ext uri="{BB962C8B-B14F-4D97-AF65-F5344CB8AC3E}">
        <p14:creationId xmlns:p14="http://schemas.microsoft.com/office/powerpoint/2010/main" val="1401422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5"/>
          <p:cNvSpPr txBox="1">
            <a:spLocks/>
          </p:cNvSpPr>
          <p:nvPr/>
        </p:nvSpPr>
        <p:spPr>
          <a:xfrm>
            <a:off x="6693617" y="2457873"/>
            <a:ext cx="4482124" cy="2465168"/>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921" dirty="0">
                <a:latin typeface="+mn-lt"/>
              </a:rPr>
              <a:t>1 Assembly</a:t>
            </a:r>
          </a:p>
          <a:p>
            <a:pPr marL="0" indent="0">
              <a:buNone/>
            </a:pPr>
            <a:r>
              <a:rPr lang="en-US" sz="3921" dirty="0">
                <a:latin typeface="+mn-lt"/>
              </a:rPr>
              <a:t>Multiple Platforms</a:t>
            </a:r>
          </a:p>
          <a:p>
            <a:pPr marL="0" indent="0">
              <a:buNone/>
            </a:pPr>
            <a:endParaRPr lang="en-US" sz="2157" dirty="0">
              <a:latin typeface="+mn-lt"/>
            </a:endParaRPr>
          </a:p>
          <a:p>
            <a:pPr marL="0" indent="0">
              <a:buNone/>
            </a:pPr>
            <a:r>
              <a:rPr lang="en-US" sz="2353" dirty="0">
                <a:latin typeface="+mn-lt"/>
              </a:rPr>
              <a:t>Including:</a:t>
            </a:r>
          </a:p>
          <a:p>
            <a:pPr marL="0" indent="0">
              <a:buNone/>
            </a:pPr>
            <a:r>
              <a:rPr lang="en-US" sz="2353" dirty="0" err="1">
                <a:solidFill>
                  <a:srgbClr val="6A44B0"/>
                </a:solidFill>
              </a:rPr>
              <a:t>Xamarin.iOS</a:t>
            </a:r>
            <a:r>
              <a:rPr lang="en-US" sz="2353" dirty="0"/>
              <a:t> and </a:t>
            </a:r>
            <a:r>
              <a:rPr lang="en-US" sz="2353" dirty="0" err="1">
                <a:solidFill>
                  <a:srgbClr val="56A618"/>
                </a:solidFill>
              </a:rPr>
              <a:t>Xamarin.Android</a:t>
            </a:r>
            <a:endParaRPr lang="en-US" sz="2353" dirty="0">
              <a:solidFill>
                <a:srgbClr val="56A618"/>
              </a:solidFill>
            </a:endParaRPr>
          </a:p>
        </p:txBody>
      </p:sp>
      <p:sp>
        <p:nvSpPr>
          <p:cNvPr id="4" name="Title 3"/>
          <p:cNvSpPr>
            <a:spLocks noGrp="1"/>
          </p:cNvSpPr>
          <p:nvPr>
            <p:ph type="title"/>
          </p:nvPr>
        </p:nvSpPr>
        <p:spPr/>
        <p:txBody>
          <a:bodyPr/>
          <a:lstStyle/>
          <a:p>
            <a:r>
              <a:rPr lang="en-US" dirty="0"/>
              <a:t>Portable Class Libraries</a:t>
            </a:r>
          </a:p>
        </p:txBody>
      </p:sp>
      <p:pic>
        <p:nvPicPr>
          <p:cNvPr id="8" name="Picture 7"/>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240366" y="1710852"/>
            <a:ext cx="5096718" cy="4258018"/>
          </a:xfrm>
          <a:prstGeom prst="rect">
            <a:avLst/>
          </a:prstGeom>
          <a:noFill/>
          <a:ln>
            <a:noFill/>
          </a:ln>
          <a:effectLst>
            <a:outerShdw blurRad="50800" dist="38100" dir="2700000" algn="tl" rotWithShape="0">
              <a:prstClr val="black">
                <a:alpha val="40000"/>
              </a:prstClr>
            </a:outerShdw>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val="1850952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912224" y="1338813"/>
            <a:ext cx="10367554" cy="5078270"/>
            <a:chOff x="960437" y="1365162"/>
            <a:chExt cx="10575445" cy="5180100"/>
          </a:xfrm>
        </p:grpSpPr>
        <p:pic>
          <p:nvPicPr>
            <p:cNvPr id="4" name="Picture 3"/>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960437" y="1365162"/>
              <a:ext cx="6683035" cy="4417321"/>
            </a:xfrm>
            <a:prstGeom prst="rect">
              <a:avLst/>
            </a:prstGeom>
            <a:ln>
              <a:noFill/>
            </a:ln>
            <a:effectLst>
              <a:outerShdw blurRad="50800" dist="38100" dir="5400000" algn="t" rotWithShape="0">
                <a:prstClr val="black">
                  <a:alpha val="40000"/>
                </a:prstClr>
              </a:outerShdw>
            </a:effectLst>
          </p:spPr>
        </p:pic>
        <p:pic>
          <p:nvPicPr>
            <p:cNvPr id="3" name="Picture 2"/>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313237" y="1873162"/>
              <a:ext cx="7222645" cy="4672100"/>
            </a:xfrm>
            <a:prstGeom prst="rect">
              <a:avLst/>
            </a:prstGeom>
            <a:ln>
              <a:noFill/>
            </a:ln>
            <a:effectLst>
              <a:outerShdw blurRad="50800" dist="38100" dir="5400000" algn="t" rotWithShape="0">
                <a:prstClr val="black">
                  <a:alpha val="40000"/>
                </a:prstClr>
              </a:outerShdw>
            </a:effectLst>
          </p:spPr>
        </p:pic>
      </p:grpSp>
      <p:sp>
        <p:nvSpPr>
          <p:cNvPr id="5" name="Title 4"/>
          <p:cNvSpPr>
            <a:spLocks noGrp="1"/>
          </p:cNvSpPr>
          <p:nvPr>
            <p:ph type="title"/>
          </p:nvPr>
        </p:nvSpPr>
        <p:spPr/>
        <p:txBody>
          <a:bodyPr/>
          <a:lstStyle/>
          <a:p>
            <a:r>
              <a:rPr lang="en-US" dirty="0" err="1"/>
              <a:t>NuGet</a:t>
            </a:r>
            <a:endParaRPr lang="en-US" dirty="0"/>
          </a:p>
        </p:txBody>
      </p:sp>
    </p:spTree>
    <p:extLst>
      <p:ext uri="{BB962C8B-B14F-4D97-AF65-F5344CB8AC3E}">
        <p14:creationId xmlns:p14="http://schemas.microsoft.com/office/powerpoint/2010/main" val="437116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927768" y="1113236"/>
            <a:ext cx="10336465" cy="5027923"/>
            <a:chOff x="347308" y="959172"/>
            <a:chExt cx="11619752" cy="5652145"/>
          </a:xfrm>
        </p:grpSpPr>
        <p:pic>
          <p:nvPicPr>
            <p:cNvPr id="3" name="Picture 2"/>
            <p:cNvPicPr>
              <a:picLocks noChangeAspect="1"/>
            </p:cNvPicPr>
            <p:nvPr/>
          </p:nvPicPr>
          <p:blipFill>
            <a:blip r:embed="rId2"/>
            <a:stretch>
              <a:fillRect/>
            </a:stretch>
          </p:blipFill>
          <p:spPr>
            <a:xfrm>
              <a:off x="4815644" y="959172"/>
              <a:ext cx="7151416" cy="5082225"/>
            </a:xfrm>
            <a:prstGeom prst="rect">
              <a:avLst/>
            </a:prstGeom>
            <a:ln>
              <a:noFill/>
            </a:ln>
            <a:effectLst>
              <a:outerShdw blurRad="50800" dist="38100" dir="5400000" algn="t" rotWithShape="0">
                <a:prstClr val="black">
                  <a:alpha val="40000"/>
                </a:prstClr>
              </a:outerShdw>
            </a:effectLst>
          </p:spPr>
        </p:pic>
        <p:pic>
          <p:nvPicPr>
            <p:cNvPr id="5" name="Picture 4"/>
            <p:cNvPicPr>
              <a:picLocks noChangeAspect="1"/>
            </p:cNvPicPr>
            <p:nvPr/>
          </p:nvPicPr>
          <p:blipFill>
            <a:blip r:embed="rId3"/>
            <a:stretch>
              <a:fillRect/>
            </a:stretch>
          </p:blipFill>
          <p:spPr>
            <a:xfrm>
              <a:off x="347308" y="2278062"/>
              <a:ext cx="7119937" cy="4333255"/>
            </a:xfrm>
            <a:prstGeom prst="rect">
              <a:avLst/>
            </a:prstGeom>
            <a:ln>
              <a:noFill/>
            </a:ln>
            <a:effectLst>
              <a:outerShdw blurRad="50800" dist="38100" dir="5400000" algn="t" rotWithShape="0">
                <a:prstClr val="black">
                  <a:alpha val="40000"/>
                </a:prstClr>
              </a:outerShdw>
            </a:effectLst>
          </p:spPr>
        </p:pic>
      </p:grpSp>
      <p:sp>
        <p:nvSpPr>
          <p:cNvPr id="4" name="Title 3"/>
          <p:cNvSpPr>
            <a:spLocks noGrp="1"/>
          </p:cNvSpPr>
          <p:nvPr>
            <p:ph type="title"/>
          </p:nvPr>
        </p:nvSpPr>
        <p:spPr/>
        <p:txBody>
          <a:bodyPr/>
          <a:lstStyle/>
          <a:p>
            <a:r>
              <a:rPr lang="en-US" dirty="0"/>
              <a:t>Shared Projects</a:t>
            </a:r>
          </a:p>
        </p:txBody>
      </p:sp>
    </p:spTree>
    <p:extLst>
      <p:ext uri="{BB962C8B-B14F-4D97-AF65-F5344CB8AC3E}">
        <p14:creationId xmlns:p14="http://schemas.microsoft.com/office/powerpoint/2010/main" val="1704365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26995" y="2681201"/>
            <a:ext cx="3585697" cy="1495598"/>
          </a:xfrm>
        </p:spPr>
        <p:txBody>
          <a:bodyPr/>
          <a:lstStyle/>
          <a:p>
            <a:r>
              <a:rPr lang="en-US"/>
              <a:t>Code Sharing</a:t>
            </a:r>
            <a:br>
              <a:rPr lang="en-US"/>
            </a:br>
            <a:r>
              <a:rPr lang="en-US"/>
              <a:t>Stats</a:t>
            </a:r>
            <a:endParaRPr lang="en-US" dirty="0"/>
          </a:p>
        </p:txBody>
      </p:sp>
      <p:sp>
        <p:nvSpPr>
          <p:cNvPr id="91" name="TextBox 90"/>
          <p:cNvSpPr txBox="1"/>
          <p:nvPr/>
        </p:nvSpPr>
        <p:spPr>
          <a:xfrm>
            <a:off x="1476922" y="4200584"/>
            <a:ext cx="1195233" cy="331899"/>
          </a:xfrm>
          <a:prstGeom prst="rect">
            <a:avLst/>
          </a:prstGeom>
          <a:noFill/>
          <a:ln>
            <a:noFill/>
          </a:ln>
        </p:spPr>
        <p:txBody>
          <a:bodyPr wrap="square" rtlCol="0">
            <a:spAutoFit/>
          </a:bodyPr>
          <a:lstStyle/>
          <a:p>
            <a:pPr algn="r" defTabSz="609498"/>
            <a:r>
              <a:rPr lang="en-US" sz="1568"/>
              <a:t>Mac</a:t>
            </a:r>
            <a:endParaRPr lang="en-US" sz="1568" dirty="0"/>
          </a:p>
        </p:txBody>
      </p:sp>
      <p:sp>
        <p:nvSpPr>
          <p:cNvPr id="92" name="TextBox 91"/>
          <p:cNvSpPr txBox="1"/>
          <p:nvPr/>
        </p:nvSpPr>
        <p:spPr>
          <a:xfrm>
            <a:off x="1501823" y="2949493"/>
            <a:ext cx="1195233" cy="331899"/>
          </a:xfrm>
          <a:prstGeom prst="rect">
            <a:avLst/>
          </a:prstGeom>
          <a:noFill/>
          <a:ln>
            <a:noFill/>
          </a:ln>
        </p:spPr>
        <p:txBody>
          <a:bodyPr wrap="square" rtlCol="0">
            <a:spAutoFit/>
          </a:bodyPr>
          <a:lstStyle/>
          <a:p>
            <a:pPr algn="r" defTabSz="609498"/>
            <a:r>
              <a:rPr lang="en-US" sz="1568"/>
              <a:t>iOS</a:t>
            </a:r>
            <a:endParaRPr lang="en-US" sz="1568" dirty="0"/>
          </a:p>
        </p:txBody>
      </p:sp>
      <p:sp>
        <p:nvSpPr>
          <p:cNvPr id="93" name="TextBox 92"/>
          <p:cNvSpPr txBox="1"/>
          <p:nvPr/>
        </p:nvSpPr>
        <p:spPr>
          <a:xfrm>
            <a:off x="1501823" y="1698402"/>
            <a:ext cx="1195233" cy="331899"/>
          </a:xfrm>
          <a:prstGeom prst="rect">
            <a:avLst/>
          </a:prstGeom>
          <a:noFill/>
          <a:ln>
            <a:noFill/>
          </a:ln>
        </p:spPr>
        <p:txBody>
          <a:bodyPr wrap="square" rtlCol="0">
            <a:spAutoFit/>
          </a:bodyPr>
          <a:lstStyle/>
          <a:p>
            <a:pPr algn="r" defTabSz="609498"/>
            <a:r>
              <a:rPr lang="en-US" sz="1568" dirty="0"/>
              <a:t>Android</a:t>
            </a:r>
          </a:p>
        </p:txBody>
      </p:sp>
      <p:sp>
        <p:nvSpPr>
          <p:cNvPr id="95" name="TextBox 94"/>
          <p:cNvSpPr txBox="1"/>
          <p:nvPr/>
        </p:nvSpPr>
        <p:spPr>
          <a:xfrm>
            <a:off x="680100" y="5483307"/>
            <a:ext cx="1917353" cy="331899"/>
          </a:xfrm>
          <a:prstGeom prst="rect">
            <a:avLst/>
          </a:prstGeom>
          <a:noFill/>
          <a:ln>
            <a:noFill/>
          </a:ln>
        </p:spPr>
        <p:txBody>
          <a:bodyPr wrap="square" rtlCol="0">
            <a:spAutoFit/>
          </a:bodyPr>
          <a:lstStyle/>
          <a:p>
            <a:pPr algn="r" defTabSz="609498"/>
            <a:r>
              <a:rPr lang="en-US" sz="1568"/>
              <a:t>Windows Phone</a:t>
            </a:r>
            <a:endParaRPr lang="en-US" sz="1568" dirty="0"/>
          </a:p>
        </p:txBody>
      </p:sp>
      <p:grpSp>
        <p:nvGrpSpPr>
          <p:cNvPr id="4" name="Group 3"/>
          <p:cNvGrpSpPr/>
          <p:nvPr/>
        </p:nvGrpSpPr>
        <p:grpSpPr>
          <a:xfrm>
            <a:off x="2622355" y="515620"/>
            <a:ext cx="4855635" cy="5826761"/>
            <a:chOff x="2560636" y="525462"/>
            <a:chExt cx="4953001" cy="5943600"/>
          </a:xfrm>
        </p:grpSpPr>
        <p:grpSp>
          <p:nvGrpSpPr>
            <p:cNvPr id="96" name="Group 95"/>
            <p:cNvGrpSpPr/>
            <p:nvPr/>
          </p:nvGrpSpPr>
          <p:grpSpPr>
            <a:xfrm>
              <a:off x="2560636" y="525462"/>
              <a:ext cx="4953001" cy="5943600"/>
              <a:chOff x="2560637" y="525462"/>
              <a:chExt cx="4953001" cy="5943600"/>
            </a:xfrm>
          </p:grpSpPr>
          <p:sp>
            <p:nvSpPr>
              <p:cNvPr id="35" name="TextBox 34"/>
              <p:cNvSpPr txBox="1"/>
              <p:nvPr/>
            </p:nvSpPr>
            <p:spPr>
              <a:xfrm>
                <a:off x="3170237" y="537918"/>
                <a:ext cx="838201" cy="369332"/>
              </a:xfrm>
              <a:prstGeom prst="rect">
                <a:avLst/>
              </a:prstGeom>
              <a:noFill/>
              <a:ln>
                <a:noFill/>
              </a:ln>
            </p:spPr>
            <p:txBody>
              <a:bodyPr wrap="square" rtlCol="0">
                <a:spAutoFit/>
              </a:bodyPr>
              <a:lstStyle/>
              <a:p>
                <a:pPr algn="ctr" defTabSz="609498"/>
                <a:r>
                  <a:rPr lang="en-US" sz="1765" dirty="0" err="1">
                    <a:solidFill>
                      <a:schemeClr val="tx1">
                        <a:lumMod val="60000"/>
                        <a:lumOff val="40000"/>
                      </a:schemeClr>
                    </a:solidFill>
                  </a:rPr>
                  <a:t>Calca</a:t>
                </a:r>
                <a:endParaRPr lang="en-US" sz="1765" dirty="0">
                  <a:solidFill>
                    <a:schemeClr val="tx1">
                      <a:lumMod val="60000"/>
                      <a:lumOff val="40000"/>
                    </a:schemeClr>
                  </a:solidFill>
                </a:endParaRPr>
              </a:p>
            </p:txBody>
          </p:sp>
          <p:sp>
            <p:nvSpPr>
              <p:cNvPr id="36" name="TextBox 35"/>
              <p:cNvSpPr txBox="1"/>
              <p:nvPr/>
            </p:nvSpPr>
            <p:spPr>
              <a:xfrm>
                <a:off x="4541837" y="537918"/>
                <a:ext cx="981074" cy="369332"/>
              </a:xfrm>
              <a:prstGeom prst="rect">
                <a:avLst/>
              </a:prstGeom>
              <a:noFill/>
              <a:ln>
                <a:noFill/>
              </a:ln>
            </p:spPr>
            <p:txBody>
              <a:bodyPr wrap="square" rtlCol="0">
                <a:spAutoFit/>
              </a:bodyPr>
              <a:lstStyle/>
              <a:p>
                <a:pPr algn="ctr" defTabSz="609498"/>
                <a:r>
                  <a:rPr lang="en-US" sz="1765" dirty="0" err="1">
                    <a:solidFill>
                      <a:schemeClr val="tx1">
                        <a:lumMod val="60000"/>
                        <a:lumOff val="40000"/>
                      </a:schemeClr>
                    </a:solidFill>
                  </a:rPr>
                  <a:t>iCircuit</a:t>
                </a:r>
                <a:endParaRPr lang="en-US" sz="1765" dirty="0">
                  <a:solidFill>
                    <a:schemeClr val="tx1">
                      <a:lumMod val="60000"/>
                      <a:lumOff val="40000"/>
                    </a:schemeClr>
                  </a:solidFill>
                </a:endParaRPr>
              </a:p>
            </p:txBody>
          </p:sp>
          <p:sp>
            <p:nvSpPr>
              <p:cNvPr id="37" name="TextBox 36"/>
              <p:cNvSpPr txBox="1"/>
              <p:nvPr/>
            </p:nvSpPr>
            <p:spPr>
              <a:xfrm>
                <a:off x="5722936" y="525462"/>
                <a:ext cx="1524001" cy="369332"/>
              </a:xfrm>
              <a:prstGeom prst="rect">
                <a:avLst/>
              </a:prstGeom>
              <a:noFill/>
              <a:ln>
                <a:noFill/>
              </a:ln>
            </p:spPr>
            <p:txBody>
              <a:bodyPr wrap="square" rtlCol="0">
                <a:spAutoFit/>
              </a:bodyPr>
              <a:lstStyle/>
              <a:p>
                <a:pPr algn="ctr" defTabSz="609498"/>
                <a:r>
                  <a:rPr lang="en-US" sz="1765" dirty="0">
                    <a:solidFill>
                      <a:schemeClr val="tx1">
                        <a:lumMod val="60000"/>
                        <a:lumOff val="40000"/>
                      </a:schemeClr>
                    </a:solidFill>
                  </a:rPr>
                  <a:t>Touch Draw</a:t>
                </a:r>
              </a:p>
            </p:txBody>
          </p:sp>
          <p:graphicFrame>
            <p:nvGraphicFramePr>
              <p:cNvPr id="53" name="Chart 52"/>
              <p:cNvGraphicFramePr/>
              <p:nvPr>
                <p:extLst/>
              </p:nvPr>
            </p:nvGraphicFramePr>
            <p:xfrm>
              <a:off x="4008438" y="1135062"/>
              <a:ext cx="2057400" cy="14478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8" name="Chart 57"/>
              <p:cNvGraphicFramePr/>
              <p:nvPr>
                <p:extLst/>
              </p:nvPr>
            </p:nvGraphicFramePr>
            <p:xfrm>
              <a:off x="5456238" y="1135062"/>
              <a:ext cx="2057400" cy="14478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2" name="Chart 61"/>
              <p:cNvGraphicFramePr/>
              <p:nvPr>
                <p:extLst/>
              </p:nvPr>
            </p:nvGraphicFramePr>
            <p:xfrm>
              <a:off x="2560637" y="2430462"/>
              <a:ext cx="2057400" cy="14478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64" name="Chart 63"/>
              <p:cNvGraphicFramePr/>
              <p:nvPr>
                <p:extLst/>
              </p:nvPr>
            </p:nvGraphicFramePr>
            <p:xfrm>
              <a:off x="4008437" y="2430462"/>
              <a:ext cx="2057400" cy="1447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6" name="Chart 65"/>
              <p:cNvGraphicFramePr/>
              <p:nvPr>
                <p:extLst/>
              </p:nvPr>
            </p:nvGraphicFramePr>
            <p:xfrm>
              <a:off x="5456237" y="2430462"/>
              <a:ext cx="2057400" cy="1447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68" name="Chart 67"/>
              <p:cNvGraphicFramePr/>
              <p:nvPr>
                <p:extLst/>
              </p:nvPr>
            </p:nvGraphicFramePr>
            <p:xfrm>
              <a:off x="2560637" y="3725862"/>
              <a:ext cx="2057400" cy="1447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3" name="Chart 72"/>
              <p:cNvGraphicFramePr/>
              <p:nvPr>
                <p:extLst/>
              </p:nvPr>
            </p:nvGraphicFramePr>
            <p:xfrm>
              <a:off x="4008437" y="3725862"/>
              <a:ext cx="2057400" cy="1447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75" name="Chart 74"/>
              <p:cNvGraphicFramePr/>
              <p:nvPr>
                <p:extLst/>
              </p:nvPr>
            </p:nvGraphicFramePr>
            <p:xfrm>
              <a:off x="5456237" y="3725862"/>
              <a:ext cx="2057400" cy="1447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77" name="Chart 76"/>
              <p:cNvGraphicFramePr/>
              <p:nvPr>
                <p:extLst/>
              </p:nvPr>
            </p:nvGraphicFramePr>
            <p:xfrm>
              <a:off x="4008437" y="5021262"/>
              <a:ext cx="2057400" cy="1447800"/>
            </p:xfrm>
            <a:graphic>
              <a:graphicData uri="http://schemas.openxmlformats.org/drawingml/2006/chart">
                <c:chart xmlns:c="http://schemas.openxmlformats.org/drawingml/2006/chart" xmlns:r="http://schemas.openxmlformats.org/officeDocument/2006/relationships" r:id="rId11"/>
              </a:graphicData>
            </a:graphic>
          </p:graphicFrame>
        </p:grpSp>
        <p:grpSp>
          <p:nvGrpSpPr>
            <p:cNvPr id="104" name="Group 103"/>
            <p:cNvGrpSpPr/>
            <p:nvPr/>
          </p:nvGrpSpPr>
          <p:grpSpPr>
            <a:xfrm>
              <a:off x="3398836" y="1516062"/>
              <a:ext cx="457200" cy="457200"/>
              <a:chOff x="3246437" y="1516062"/>
              <a:chExt cx="457200" cy="457200"/>
            </a:xfrm>
          </p:grpSpPr>
          <p:cxnSp>
            <p:nvCxnSpPr>
              <p:cNvPr id="98" name="Straight Connector 97"/>
              <p:cNvCxnSpPr/>
              <p:nvPr/>
            </p:nvCxnSpPr>
            <p:spPr>
              <a:xfrm>
                <a:off x="3246437" y="1516062"/>
                <a:ext cx="457200" cy="457200"/>
              </a:xfrm>
              <a:prstGeom prst="line">
                <a:avLst/>
              </a:prstGeom>
              <a:ln w="28575" cmpd="sng">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a:off x="3246437" y="1516062"/>
                <a:ext cx="457200" cy="457200"/>
              </a:xfrm>
              <a:prstGeom prst="line">
                <a:avLst/>
              </a:prstGeom>
              <a:ln w="28575" cmpd="sng">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06" name="Group 105"/>
            <p:cNvGrpSpPr/>
            <p:nvPr/>
          </p:nvGrpSpPr>
          <p:grpSpPr>
            <a:xfrm>
              <a:off x="3398836" y="5554662"/>
              <a:ext cx="457200" cy="457200"/>
              <a:chOff x="3246437" y="1516062"/>
              <a:chExt cx="457200" cy="457200"/>
            </a:xfrm>
          </p:grpSpPr>
          <p:cxnSp>
            <p:nvCxnSpPr>
              <p:cNvPr id="107" name="Straight Connector 106"/>
              <p:cNvCxnSpPr/>
              <p:nvPr/>
            </p:nvCxnSpPr>
            <p:spPr>
              <a:xfrm>
                <a:off x="3246437" y="1516062"/>
                <a:ext cx="457200" cy="457200"/>
              </a:xfrm>
              <a:prstGeom prst="line">
                <a:avLst/>
              </a:prstGeom>
              <a:ln w="28575" cmpd="sng">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flipH="1">
                <a:off x="3246437" y="1516062"/>
                <a:ext cx="457200" cy="457200"/>
              </a:xfrm>
              <a:prstGeom prst="line">
                <a:avLst/>
              </a:prstGeom>
              <a:ln w="28575" cmpd="sng">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09" name="Group 108"/>
            <p:cNvGrpSpPr/>
            <p:nvPr/>
          </p:nvGrpSpPr>
          <p:grpSpPr>
            <a:xfrm>
              <a:off x="6218236" y="5554662"/>
              <a:ext cx="457200" cy="457200"/>
              <a:chOff x="3246437" y="1516062"/>
              <a:chExt cx="457200" cy="457200"/>
            </a:xfrm>
          </p:grpSpPr>
          <p:cxnSp>
            <p:nvCxnSpPr>
              <p:cNvPr id="110" name="Straight Connector 109"/>
              <p:cNvCxnSpPr/>
              <p:nvPr/>
            </p:nvCxnSpPr>
            <p:spPr>
              <a:xfrm>
                <a:off x="3246437" y="1516062"/>
                <a:ext cx="457200" cy="457200"/>
              </a:xfrm>
              <a:prstGeom prst="line">
                <a:avLst/>
              </a:prstGeom>
              <a:ln w="28575" cmpd="sng">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flipH="1">
                <a:off x="3246437" y="1516062"/>
                <a:ext cx="457200" cy="457200"/>
              </a:xfrm>
              <a:prstGeom prst="line">
                <a:avLst/>
              </a:prstGeom>
              <a:ln w="28575" cmpd="sng">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grpSp>
      <p:cxnSp>
        <p:nvCxnSpPr>
          <p:cNvPr id="6" name="Straight Connector 5"/>
          <p:cNvCxnSpPr/>
          <p:nvPr/>
        </p:nvCxnSpPr>
        <p:spPr>
          <a:xfrm>
            <a:off x="1053611" y="4997743"/>
            <a:ext cx="5826761" cy="0"/>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1053611" y="3727808"/>
            <a:ext cx="5826761" cy="0"/>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053611" y="2457873"/>
            <a:ext cx="5826761" cy="0"/>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6911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1165664" y="2966137"/>
            <a:ext cx="9860672" cy="925727"/>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705" b="0" kern="1200" cap="none" spc="-100"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t>Let’s Build an App</a:t>
            </a:r>
          </a:p>
        </p:txBody>
      </p:sp>
    </p:spTree>
    <p:extLst>
      <p:ext uri="{BB962C8B-B14F-4D97-AF65-F5344CB8AC3E}">
        <p14:creationId xmlns:p14="http://schemas.microsoft.com/office/powerpoint/2010/main" val="628257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1165664" y="2966137"/>
            <a:ext cx="9860672" cy="925727"/>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705" b="0" kern="1200" cap="none" spc="-100"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a:t>Simplifying Development</a:t>
            </a:r>
            <a:endParaRPr lang="en-US" dirty="0"/>
          </a:p>
        </p:txBody>
      </p:sp>
    </p:spTree>
    <p:extLst>
      <p:ext uri="{BB962C8B-B14F-4D97-AF65-F5344CB8AC3E}">
        <p14:creationId xmlns:p14="http://schemas.microsoft.com/office/powerpoint/2010/main" val="3086285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Rectangle 68"/>
          <p:cNvSpPr/>
          <p:nvPr/>
        </p:nvSpPr>
        <p:spPr bwMode="auto">
          <a:xfrm>
            <a:off x="3218548" y="2651537"/>
            <a:ext cx="5754904" cy="2689005"/>
          </a:xfrm>
          <a:prstGeom prst="rect">
            <a:avLst/>
          </a:prstGeom>
          <a:solidFill>
            <a:srgbClr val="72ACB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6" name="Rectangle 25"/>
          <p:cNvSpPr/>
          <p:nvPr/>
        </p:nvSpPr>
        <p:spPr bwMode="auto">
          <a:xfrm>
            <a:off x="3218548" y="2183502"/>
            <a:ext cx="1902045" cy="445700"/>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9" name="Rectangle 28"/>
          <p:cNvSpPr/>
          <p:nvPr/>
        </p:nvSpPr>
        <p:spPr bwMode="auto">
          <a:xfrm>
            <a:off x="5144978" y="2183502"/>
            <a:ext cx="1902045" cy="445700"/>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0" name="Rectangle 29"/>
          <p:cNvSpPr/>
          <p:nvPr/>
        </p:nvSpPr>
        <p:spPr bwMode="auto">
          <a:xfrm>
            <a:off x="7071407" y="2183502"/>
            <a:ext cx="1902045" cy="445700"/>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grpSp>
        <p:nvGrpSpPr>
          <p:cNvPr id="46" name="Group 45"/>
          <p:cNvGrpSpPr/>
          <p:nvPr/>
        </p:nvGrpSpPr>
        <p:grpSpPr>
          <a:xfrm>
            <a:off x="3777556" y="1234828"/>
            <a:ext cx="784029" cy="784027"/>
            <a:chOff x="2208612" y="2654300"/>
            <a:chExt cx="1028700" cy="1028700"/>
          </a:xfrm>
        </p:grpSpPr>
        <p:sp>
          <p:nvSpPr>
            <p:cNvPr id="47" name="Oval 46"/>
            <p:cNvSpPr/>
            <p:nvPr/>
          </p:nvSpPr>
          <p:spPr bwMode="auto">
            <a:xfrm>
              <a:off x="2208612"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470314" y="2866641"/>
              <a:ext cx="468070" cy="523137"/>
            </a:xfrm>
            <a:prstGeom prst="rect">
              <a:avLst/>
            </a:prstGeom>
          </p:spPr>
        </p:pic>
      </p:grpSp>
      <p:grpSp>
        <p:nvGrpSpPr>
          <p:cNvPr id="49" name="Group 48"/>
          <p:cNvGrpSpPr/>
          <p:nvPr/>
        </p:nvGrpSpPr>
        <p:grpSpPr>
          <a:xfrm>
            <a:off x="5703986" y="1231891"/>
            <a:ext cx="784029" cy="784027"/>
            <a:chOff x="3810000" y="3073400"/>
            <a:chExt cx="1028700" cy="1028700"/>
          </a:xfrm>
        </p:grpSpPr>
        <p:sp>
          <p:nvSpPr>
            <p:cNvPr id="50" name="Oval 49"/>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7630415" y="1231891"/>
            <a:ext cx="784029" cy="784027"/>
            <a:chOff x="6083300" y="3073400"/>
            <a:chExt cx="1028700" cy="1028700"/>
          </a:xfrm>
        </p:grpSpPr>
        <p:sp>
          <p:nvSpPr>
            <p:cNvPr id="53" name="Oval 52"/>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sp>
        <p:nvSpPr>
          <p:cNvPr id="5" name="Up Arrow 4"/>
          <p:cNvSpPr/>
          <p:nvPr/>
        </p:nvSpPr>
        <p:spPr bwMode="auto">
          <a:xfrm>
            <a:off x="3800359" y="2846814"/>
            <a:ext cx="738422" cy="670368"/>
          </a:xfrm>
          <a:prstGeom prst="upArrow">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65" name="Up Arrow 64"/>
          <p:cNvSpPr/>
          <p:nvPr/>
        </p:nvSpPr>
        <p:spPr bwMode="auto">
          <a:xfrm>
            <a:off x="5726789" y="2846814"/>
            <a:ext cx="738422" cy="670368"/>
          </a:xfrm>
          <a:prstGeom prst="upArrow">
            <a:avLst/>
          </a:prstGeom>
          <a:solidFill>
            <a:srgbClr val="5DA11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68" name="Up Arrow 67"/>
          <p:cNvSpPr/>
          <p:nvPr/>
        </p:nvSpPr>
        <p:spPr bwMode="auto">
          <a:xfrm>
            <a:off x="7653218" y="2846814"/>
            <a:ext cx="738422" cy="670368"/>
          </a:xfrm>
          <a:prstGeom prst="upArrow">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70" name="TextBox 69"/>
          <p:cNvSpPr txBox="1"/>
          <p:nvPr/>
        </p:nvSpPr>
        <p:spPr>
          <a:xfrm>
            <a:off x="3218548" y="3544152"/>
            <a:ext cx="5754904" cy="84365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3600" dirty="0">
                <a:solidFill>
                  <a:schemeClr val="bg1"/>
                </a:solidFill>
                <a:latin typeface="+mj-lt"/>
              </a:rPr>
              <a:t>Shared C# Backend</a:t>
            </a:r>
          </a:p>
        </p:txBody>
      </p:sp>
    </p:spTree>
    <p:extLst>
      <p:ext uri="{BB962C8B-B14F-4D97-AF65-F5344CB8AC3E}">
        <p14:creationId xmlns:p14="http://schemas.microsoft.com/office/powerpoint/2010/main" val="25360865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69"/>
                                        </p:tgtEl>
                                      </p:cBhvr>
                                    </p:animEffect>
                                    <p:set>
                                      <p:cBhvr>
                                        <p:cTn id="7" dur="1" fill="hold">
                                          <p:stCondLst>
                                            <p:cond delay="499"/>
                                          </p:stCondLst>
                                        </p:cTn>
                                        <p:tgtEl>
                                          <p:spTgt spid="69"/>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70"/>
                                        </p:tgtEl>
                                      </p:cBhvr>
                                    </p:animEffect>
                                    <p:set>
                                      <p:cBhvr>
                                        <p:cTn id="10" dur="1" fill="hold">
                                          <p:stCondLst>
                                            <p:cond delay="499"/>
                                          </p:stCondLst>
                                        </p:cTn>
                                        <p:tgtEl>
                                          <p:spTgt spid="70"/>
                                        </p:tgtEl>
                                        <p:attrNameLst>
                                          <p:attrName>style.visibility</p:attrName>
                                        </p:attrNameLst>
                                      </p:cBhvr>
                                      <p:to>
                                        <p:strVal val="hidden"/>
                                      </p:to>
                                    </p:set>
                                  </p:childTnLst>
                                </p:cTn>
                              </p:par>
                            </p:childTnLst>
                          </p:cTn>
                        </p:par>
                        <p:par>
                          <p:cTn id="11" fill="hold">
                            <p:stCondLst>
                              <p:cond delay="500"/>
                            </p:stCondLst>
                            <p:childTnLst>
                              <p:par>
                                <p:cTn id="12" presetID="10" presetClass="entr" presetSubtype="0" fill="hold" grpId="1"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par>
                                <p:cTn id="15" presetID="10" presetClass="entr" presetSubtype="0" fill="hold" grpId="1" nodeType="withEffect">
                                  <p:stCondLst>
                                    <p:cond delay="0"/>
                                  </p:stCondLst>
                                  <p:childTnLst>
                                    <p:set>
                                      <p:cBhvr>
                                        <p:cTn id="16" dur="1" fill="hold">
                                          <p:stCondLst>
                                            <p:cond delay="0"/>
                                          </p:stCondLst>
                                        </p:cTn>
                                        <p:tgtEl>
                                          <p:spTgt spid="65"/>
                                        </p:tgtEl>
                                        <p:attrNameLst>
                                          <p:attrName>style.visibility</p:attrName>
                                        </p:attrNameLst>
                                      </p:cBhvr>
                                      <p:to>
                                        <p:strVal val="visible"/>
                                      </p:to>
                                    </p:set>
                                    <p:animEffect transition="in" filter="fade">
                                      <p:cBhvr>
                                        <p:cTn id="17" dur="500"/>
                                        <p:tgtEl>
                                          <p:spTgt spid="65"/>
                                        </p:tgtEl>
                                      </p:cBhvr>
                                    </p:animEffect>
                                  </p:childTnLst>
                                </p:cTn>
                              </p:par>
                              <p:par>
                                <p:cTn id="18" presetID="10" presetClass="entr" presetSubtype="0" fill="hold" grpId="1" nodeType="withEffect">
                                  <p:stCondLst>
                                    <p:cond delay="0"/>
                                  </p:stCondLst>
                                  <p:childTnLst>
                                    <p:set>
                                      <p:cBhvr>
                                        <p:cTn id="19" dur="1" fill="hold">
                                          <p:stCondLst>
                                            <p:cond delay="0"/>
                                          </p:stCondLst>
                                        </p:cTn>
                                        <p:tgtEl>
                                          <p:spTgt spid="68"/>
                                        </p:tgtEl>
                                        <p:attrNameLst>
                                          <p:attrName>style.visibility</p:attrName>
                                        </p:attrNameLst>
                                      </p:cBhvr>
                                      <p:to>
                                        <p:strVal val="visible"/>
                                      </p:to>
                                    </p:set>
                                    <p:animEffect transition="in" filter="fade">
                                      <p:cBhvr>
                                        <p:cTn id="20" dur="500"/>
                                        <p:tgtEl>
                                          <p:spTgt spid="68"/>
                                        </p:tgtEl>
                                      </p:cBhvr>
                                    </p:animEffect>
                                  </p:childTnLst>
                                </p:cTn>
                              </p:par>
                              <p:par>
                                <p:cTn id="21" presetID="42" presetClass="path" presetSubtype="0" repeatCount="indefinite" accel="50000" decel="50000" fill="remove" grpId="0" nodeType="withEffect">
                                  <p:stCondLst>
                                    <p:cond delay="0"/>
                                  </p:stCondLst>
                                  <p:childTnLst>
                                    <p:animMotion origin="layout" path="M -4.05314E-6 -3.46599E-6 L -4.05314E-6 0.04096 " pathEditMode="relative" rAng="0" ptsTypes="AA">
                                      <p:cBhvr>
                                        <p:cTn id="22" dur="1000" spd="-100000" fill="hold"/>
                                        <p:tgtEl>
                                          <p:spTgt spid="5"/>
                                        </p:tgtEl>
                                        <p:attrNameLst>
                                          <p:attrName>ppt_x</p:attrName>
                                          <p:attrName>ppt_y</p:attrName>
                                        </p:attrNameLst>
                                      </p:cBhvr>
                                      <p:rCtr x="0" y="2036"/>
                                    </p:animMotion>
                                  </p:childTnLst>
                                </p:cTn>
                              </p:par>
                              <p:par>
                                <p:cTn id="23" presetID="42" presetClass="path" presetSubtype="0" repeatCount="indefinite" accel="50000" decel="50000" fill="remove" grpId="0" nodeType="withEffect">
                                  <p:stCondLst>
                                    <p:cond delay="0"/>
                                  </p:stCondLst>
                                  <p:childTnLst>
                                    <p:animMotion origin="layout" path="M -4.05314E-6 -3.46599E-6 L -4.05314E-6 0.04096 " pathEditMode="relative" rAng="0" ptsTypes="AA">
                                      <p:cBhvr>
                                        <p:cTn id="24" dur="1000" spd="-100000" fill="hold"/>
                                        <p:tgtEl>
                                          <p:spTgt spid="65"/>
                                        </p:tgtEl>
                                        <p:attrNameLst>
                                          <p:attrName>ppt_x</p:attrName>
                                          <p:attrName>ppt_y</p:attrName>
                                        </p:attrNameLst>
                                      </p:cBhvr>
                                      <p:rCtr x="0" y="2036"/>
                                    </p:animMotion>
                                  </p:childTnLst>
                                </p:cTn>
                              </p:par>
                              <p:par>
                                <p:cTn id="25" presetID="42" presetClass="path" presetSubtype="0" repeatCount="indefinite" accel="50000" decel="50000" fill="remove" grpId="0" nodeType="withEffect">
                                  <p:stCondLst>
                                    <p:cond delay="0"/>
                                  </p:stCondLst>
                                  <p:childTnLst>
                                    <p:animMotion origin="layout" path="M -4.09221E-6 -4.2249E-6 L -4.09221E-6 0.04119 " pathEditMode="relative" rAng="0" ptsTypes="AA">
                                      <p:cBhvr>
                                        <p:cTn id="26" dur="1000" spd="-100000" fill="hold"/>
                                        <p:tgtEl>
                                          <p:spTgt spid="68"/>
                                        </p:tgtEl>
                                        <p:attrNameLst>
                                          <p:attrName>ppt_x</p:attrName>
                                          <p:attrName>ppt_y</p:attrName>
                                        </p:attrNameLst>
                                      </p:cBhvr>
                                      <p:rCtr x="0" y="20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5" grpId="0" animBg="1"/>
      <p:bldP spid="5" grpId="1" animBg="1"/>
      <p:bldP spid="65" grpId="0" animBg="1"/>
      <p:bldP spid="65" grpId="1" animBg="1"/>
      <p:bldP spid="68" grpId="0" animBg="1"/>
      <p:bldP spid="68" grpId="1" animBg="1"/>
      <p:bldP spid="70"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7346" y="1041608"/>
            <a:ext cx="3801463" cy="1552632"/>
          </a:xfrm>
        </p:spPr>
        <p:txBody>
          <a:bodyPr/>
          <a:lstStyle/>
          <a:p>
            <a:r>
              <a:rPr lang="en-US" dirty="0"/>
              <a:t>Platform</a:t>
            </a:r>
            <a:br>
              <a:rPr lang="en-US" dirty="0"/>
            </a:br>
            <a:r>
              <a:rPr lang="en-US" dirty="0"/>
              <a:t>Specific Code</a:t>
            </a:r>
          </a:p>
        </p:txBody>
      </p:sp>
      <p:sp>
        <p:nvSpPr>
          <p:cNvPr id="44" name="Text Placeholder 18"/>
          <p:cNvSpPr txBox="1">
            <a:spLocks/>
          </p:cNvSpPr>
          <p:nvPr/>
        </p:nvSpPr>
        <p:spPr>
          <a:xfrm>
            <a:off x="7207346" y="3087407"/>
            <a:ext cx="3974837" cy="2238381"/>
          </a:xfrm>
          <a:prstGeom prst="rect">
            <a:avLst/>
          </a:prstGeom>
        </p:spPr>
        <p:txBody>
          <a:bodyPr vert="horz" wrap="square" lIns="143428" tIns="89642" rIns="143428" bIns="89642" rtlCol="0">
            <a:no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None/>
              <a:tabLst/>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r>
              <a:rPr lang="en-US" sz="2745" dirty="0">
                <a:solidFill>
                  <a:schemeClr val="tx1"/>
                </a:solidFill>
                <a:latin typeface="+mj-lt"/>
              </a:rPr>
              <a:t>What if we didn’t have to write this code?</a:t>
            </a:r>
            <a:br>
              <a:rPr lang="en-US" sz="2745" dirty="0">
                <a:solidFill>
                  <a:schemeClr val="tx1"/>
                </a:solidFill>
                <a:latin typeface="+mj-lt"/>
              </a:rPr>
            </a:br>
            <a:endParaRPr lang="en-US" sz="2745" dirty="0">
              <a:solidFill>
                <a:schemeClr val="tx1"/>
              </a:solidFill>
              <a:latin typeface="+mj-lt"/>
            </a:endParaRPr>
          </a:p>
          <a:p>
            <a:pPr marL="0" indent="0"/>
            <a:r>
              <a:rPr lang="en-US" sz="2745" dirty="0">
                <a:solidFill>
                  <a:schemeClr val="tx1"/>
                </a:solidFill>
                <a:latin typeface="+mj-lt"/>
              </a:rPr>
              <a:t>What if we could access it from shared code?</a:t>
            </a:r>
          </a:p>
          <a:p>
            <a:pPr marL="0" indent="0"/>
            <a:endParaRPr lang="en-US" sz="2745" dirty="0">
              <a:solidFill>
                <a:schemeClr val="tx1"/>
              </a:solidFill>
              <a:latin typeface="+mj-lt"/>
            </a:endParaRPr>
          </a:p>
        </p:txBody>
      </p:sp>
      <p:grpSp>
        <p:nvGrpSpPr>
          <p:cNvPr id="27" name="Group 26"/>
          <p:cNvGrpSpPr/>
          <p:nvPr/>
        </p:nvGrpSpPr>
        <p:grpSpPr>
          <a:xfrm>
            <a:off x="698682" y="1217371"/>
            <a:ext cx="6082875" cy="4372353"/>
            <a:chOff x="999919" y="1803013"/>
            <a:chExt cx="5177336" cy="3721453"/>
          </a:xfrm>
        </p:grpSpPr>
        <p:grpSp>
          <p:nvGrpSpPr>
            <p:cNvPr id="28" name="Group 27"/>
            <p:cNvGrpSpPr/>
            <p:nvPr/>
          </p:nvGrpSpPr>
          <p:grpSpPr>
            <a:xfrm>
              <a:off x="999919" y="2547632"/>
              <a:ext cx="5177336" cy="2976834"/>
              <a:chOff x="2819400" y="2108200"/>
              <a:chExt cx="5994400" cy="413529"/>
            </a:xfrm>
          </p:grpSpPr>
          <p:sp>
            <p:nvSpPr>
              <p:cNvPr id="57" name="Rectangle 56"/>
              <p:cNvSpPr/>
              <p:nvPr/>
            </p:nvSpPr>
            <p:spPr bwMode="auto">
              <a:xfrm>
                <a:off x="2819400" y="2108200"/>
                <a:ext cx="1981200" cy="413529"/>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58" name="Rectangle 57"/>
              <p:cNvSpPr/>
              <p:nvPr/>
            </p:nvSpPr>
            <p:spPr bwMode="auto">
              <a:xfrm>
                <a:off x="4826000" y="2108200"/>
                <a:ext cx="1981200" cy="413529"/>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59" name="Rectangle 58"/>
              <p:cNvSpPr/>
              <p:nvPr/>
            </p:nvSpPr>
            <p:spPr bwMode="auto">
              <a:xfrm>
                <a:off x="6832600" y="2108200"/>
                <a:ext cx="1981200" cy="413529"/>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grpSp>
        <p:grpSp>
          <p:nvGrpSpPr>
            <p:cNvPr id="31" name="Group 30"/>
            <p:cNvGrpSpPr/>
            <p:nvPr/>
          </p:nvGrpSpPr>
          <p:grpSpPr>
            <a:xfrm>
              <a:off x="1552141" y="1803013"/>
              <a:ext cx="4056230" cy="615789"/>
              <a:chOff x="1583263" y="1838670"/>
              <a:chExt cx="4137565" cy="628137"/>
            </a:xfrm>
          </p:grpSpPr>
          <p:grpSp>
            <p:nvGrpSpPr>
              <p:cNvPr id="38" name="Group 37"/>
              <p:cNvGrpSpPr/>
              <p:nvPr/>
            </p:nvGrpSpPr>
            <p:grpSpPr>
              <a:xfrm>
                <a:off x="1583263" y="1841014"/>
                <a:ext cx="625793" cy="625793"/>
                <a:chOff x="2405337" y="2654300"/>
                <a:chExt cx="1028700" cy="1028700"/>
              </a:xfrm>
            </p:grpSpPr>
            <p:sp>
              <p:nvSpPr>
                <p:cNvPr id="55" name="Oval 54"/>
                <p:cNvSpPr/>
                <p:nvPr/>
              </p:nvSpPr>
              <p:spPr bwMode="auto">
                <a:xfrm>
                  <a:off x="2405337"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6" name="Picture 55" descr="Apple_logo.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667040" y="2866641"/>
                  <a:ext cx="468069" cy="523137"/>
                </a:xfrm>
                <a:prstGeom prst="rect">
                  <a:avLst/>
                </a:prstGeom>
              </p:spPr>
            </p:pic>
          </p:grpSp>
          <p:grpSp>
            <p:nvGrpSpPr>
              <p:cNvPr id="39" name="Group 38"/>
              <p:cNvGrpSpPr/>
              <p:nvPr/>
            </p:nvGrpSpPr>
            <p:grpSpPr>
              <a:xfrm>
                <a:off x="3357681" y="1838670"/>
                <a:ext cx="625793" cy="625793"/>
                <a:chOff x="4412556" y="3073400"/>
                <a:chExt cx="1028700" cy="1028700"/>
              </a:xfrm>
            </p:grpSpPr>
            <p:sp>
              <p:nvSpPr>
                <p:cNvPr id="43" name="Oval 42"/>
                <p:cNvSpPr/>
                <p:nvPr/>
              </p:nvSpPr>
              <p:spPr bwMode="auto">
                <a:xfrm>
                  <a:off x="4412556"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5" name="Picture 44" descr="Android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699894" y="3331369"/>
                  <a:ext cx="434975" cy="500220"/>
                </a:xfrm>
                <a:prstGeom prst="rect">
                  <a:avLst/>
                </a:prstGeom>
              </p:spPr>
            </p:pic>
          </p:grpSp>
          <p:grpSp>
            <p:nvGrpSpPr>
              <p:cNvPr id="40" name="Group 39"/>
              <p:cNvGrpSpPr/>
              <p:nvPr/>
            </p:nvGrpSpPr>
            <p:grpSpPr>
              <a:xfrm>
                <a:off x="5095034" y="1838670"/>
                <a:ext cx="625794" cy="625793"/>
                <a:chOff x="6990570" y="3073400"/>
                <a:chExt cx="1028701" cy="1028700"/>
              </a:xfrm>
            </p:grpSpPr>
            <p:sp>
              <p:nvSpPr>
                <p:cNvPr id="41" name="Oval 40"/>
                <p:cNvSpPr/>
                <p:nvPr/>
              </p:nvSpPr>
              <p:spPr bwMode="auto">
                <a:xfrm>
                  <a:off x="6990570" y="3073400"/>
                  <a:ext cx="1028701"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2" name="Picture 41" descr="Windows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7273157" y="3365500"/>
                  <a:ext cx="466044" cy="434975"/>
                </a:xfrm>
                <a:prstGeom prst="rect">
                  <a:avLst/>
                </a:prstGeom>
              </p:spPr>
            </p:pic>
          </p:grpSp>
        </p:grpSp>
        <p:sp>
          <p:nvSpPr>
            <p:cNvPr id="32" name="TextBox 31"/>
            <p:cNvSpPr txBox="1"/>
            <p:nvPr/>
          </p:nvSpPr>
          <p:spPr>
            <a:xfrm>
              <a:off x="1009461" y="2609179"/>
              <a:ext cx="1701611" cy="587083"/>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600" dirty="0">
                  <a:solidFill>
                    <a:schemeClr val="bg1"/>
                  </a:solidFill>
                </a:rPr>
                <a:t>UI+APIs</a:t>
              </a:r>
            </a:p>
          </p:txBody>
        </p:sp>
        <p:sp>
          <p:nvSpPr>
            <p:cNvPr id="33" name="TextBox 32"/>
            <p:cNvSpPr txBox="1"/>
            <p:nvPr/>
          </p:nvSpPr>
          <p:spPr>
            <a:xfrm>
              <a:off x="4444163" y="2609179"/>
              <a:ext cx="1733092" cy="587083"/>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600" dirty="0">
                  <a:solidFill>
                    <a:schemeClr val="bg1"/>
                  </a:solidFill>
                </a:rPr>
                <a:t>UI + APIs</a:t>
              </a:r>
            </a:p>
          </p:txBody>
        </p:sp>
        <p:sp>
          <p:nvSpPr>
            <p:cNvPr id="34" name="TextBox 33"/>
            <p:cNvSpPr txBox="1"/>
            <p:nvPr/>
          </p:nvSpPr>
          <p:spPr>
            <a:xfrm>
              <a:off x="2733010" y="2609177"/>
              <a:ext cx="1711153" cy="587083"/>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600" dirty="0">
                  <a:solidFill>
                    <a:schemeClr val="bg1"/>
                  </a:solidFill>
                </a:rPr>
                <a:t>UI + APIs</a:t>
              </a:r>
            </a:p>
          </p:txBody>
        </p:sp>
        <p:sp>
          <p:nvSpPr>
            <p:cNvPr id="35" name="TextBox 34"/>
            <p:cNvSpPr txBox="1"/>
            <p:nvPr/>
          </p:nvSpPr>
          <p:spPr>
            <a:xfrm>
              <a:off x="1042562" y="3344613"/>
              <a:ext cx="1642925" cy="1936171"/>
            </a:xfrm>
            <a:prstGeom prst="rect">
              <a:avLst/>
            </a:prstGeom>
            <a:noFill/>
          </p:spPr>
          <p:txBody>
            <a:bodyPr wrap="square" lIns="179285" tIns="143428" rIns="179285" bIns="143428" rtlCol="0">
              <a:spAutoFit/>
            </a:bodyPr>
            <a:lstStyle/>
            <a:p>
              <a:pPr defTabSz="914102" fontAlgn="base">
                <a:lnSpc>
                  <a:spcPct val="120000"/>
                </a:lnSpc>
                <a:spcBef>
                  <a:spcPct val="0"/>
                </a:spcBef>
                <a:spcAft>
                  <a:spcPct val="0"/>
                </a:spcAft>
              </a:pPr>
              <a:r>
                <a:rPr lang="en-US" dirty="0">
                  <a:solidFill>
                    <a:schemeClr val="bg1"/>
                  </a:solidFill>
                </a:rPr>
                <a:t>Battery</a:t>
              </a:r>
            </a:p>
            <a:p>
              <a:pPr defTabSz="914102" fontAlgn="base">
                <a:lnSpc>
                  <a:spcPct val="120000"/>
                </a:lnSpc>
                <a:spcBef>
                  <a:spcPct val="0"/>
                </a:spcBef>
                <a:spcAft>
                  <a:spcPct val="0"/>
                </a:spcAft>
              </a:pPr>
              <a:r>
                <a:rPr lang="en-US" dirty="0">
                  <a:solidFill>
                    <a:schemeClr val="bg1"/>
                  </a:solidFill>
                </a:rPr>
                <a:t>GPS</a:t>
              </a:r>
            </a:p>
            <a:p>
              <a:pPr defTabSz="914102" fontAlgn="base">
                <a:lnSpc>
                  <a:spcPct val="120000"/>
                </a:lnSpc>
                <a:spcBef>
                  <a:spcPct val="0"/>
                </a:spcBef>
                <a:spcAft>
                  <a:spcPct val="0"/>
                </a:spcAft>
              </a:pPr>
              <a:r>
                <a:rPr lang="en-US" dirty="0">
                  <a:solidFill>
                    <a:schemeClr val="bg1"/>
                  </a:solidFill>
                </a:rPr>
                <a:t>Lights</a:t>
              </a:r>
            </a:p>
            <a:p>
              <a:pPr defTabSz="914102" fontAlgn="base">
                <a:lnSpc>
                  <a:spcPct val="120000"/>
                </a:lnSpc>
                <a:spcBef>
                  <a:spcPct val="0"/>
                </a:spcBef>
                <a:spcAft>
                  <a:spcPct val="0"/>
                </a:spcAft>
              </a:pPr>
              <a:r>
                <a:rPr lang="en-US" dirty="0">
                  <a:solidFill>
                    <a:schemeClr val="bg1"/>
                  </a:solidFill>
                </a:rPr>
                <a:t>Notifications</a:t>
              </a:r>
            </a:p>
            <a:p>
              <a:pPr defTabSz="914102" fontAlgn="base">
                <a:lnSpc>
                  <a:spcPct val="120000"/>
                </a:lnSpc>
                <a:spcBef>
                  <a:spcPct val="0"/>
                </a:spcBef>
                <a:spcAft>
                  <a:spcPct val="0"/>
                </a:spcAft>
              </a:pPr>
              <a:r>
                <a:rPr lang="en-US" dirty="0">
                  <a:solidFill>
                    <a:schemeClr val="bg1"/>
                  </a:solidFill>
                </a:rPr>
                <a:t>Settings</a:t>
              </a:r>
            </a:p>
            <a:p>
              <a:pPr defTabSz="914102" fontAlgn="base">
                <a:lnSpc>
                  <a:spcPct val="120000"/>
                </a:lnSpc>
                <a:spcBef>
                  <a:spcPct val="0"/>
                </a:spcBef>
                <a:spcAft>
                  <a:spcPct val="0"/>
                </a:spcAft>
              </a:pPr>
              <a:r>
                <a:rPr lang="en-US" dirty="0">
                  <a:solidFill>
                    <a:schemeClr val="bg1"/>
                  </a:solidFill>
                </a:rPr>
                <a:t>Text To Speech</a:t>
              </a:r>
            </a:p>
          </p:txBody>
        </p:sp>
        <p:sp>
          <p:nvSpPr>
            <p:cNvPr id="36" name="TextBox 35"/>
            <p:cNvSpPr txBox="1"/>
            <p:nvPr/>
          </p:nvSpPr>
          <p:spPr>
            <a:xfrm>
              <a:off x="2785590" y="3344613"/>
              <a:ext cx="1596994" cy="1936171"/>
            </a:xfrm>
            <a:prstGeom prst="rect">
              <a:avLst/>
            </a:prstGeom>
            <a:noFill/>
          </p:spPr>
          <p:txBody>
            <a:bodyPr wrap="square" lIns="179285" tIns="143428" rIns="179285" bIns="143428" rtlCol="0">
              <a:spAutoFit/>
            </a:bodyPr>
            <a:lstStyle/>
            <a:p>
              <a:pPr defTabSz="914102" fontAlgn="base">
                <a:lnSpc>
                  <a:spcPct val="120000"/>
                </a:lnSpc>
                <a:spcBef>
                  <a:spcPct val="0"/>
                </a:spcBef>
                <a:spcAft>
                  <a:spcPct val="0"/>
                </a:spcAft>
              </a:pPr>
              <a:r>
                <a:rPr lang="en-US" dirty="0">
                  <a:solidFill>
                    <a:schemeClr val="bg1"/>
                  </a:solidFill>
                </a:rPr>
                <a:t>Battery</a:t>
              </a:r>
            </a:p>
            <a:p>
              <a:pPr defTabSz="914102" fontAlgn="base">
                <a:lnSpc>
                  <a:spcPct val="120000"/>
                </a:lnSpc>
                <a:spcBef>
                  <a:spcPct val="0"/>
                </a:spcBef>
                <a:spcAft>
                  <a:spcPct val="0"/>
                </a:spcAft>
              </a:pPr>
              <a:r>
                <a:rPr lang="en-US" dirty="0">
                  <a:solidFill>
                    <a:schemeClr val="bg1"/>
                  </a:solidFill>
                </a:rPr>
                <a:t>GPS</a:t>
              </a:r>
            </a:p>
            <a:p>
              <a:pPr defTabSz="914102" fontAlgn="base">
                <a:lnSpc>
                  <a:spcPct val="120000"/>
                </a:lnSpc>
                <a:spcBef>
                  <a:spcPct val="0"/>
                </a:spcBef>
                <a:spcAft>
                  <a:spcPct val="0"/>
                </a:spcAft>
              </a:pPr>
              <a:r>
                <a:rPr lang="en-US" dirty="0">
                  <a:solidFill>
                    <a:schemeClr val="bg1"/>
                  </a:solidFill>
                </a:rPr>
                <a:t>Lights</a:t>
              </a:r>
            </a:p>
            <a:p>
              <a:pPr defTabSz="914102" fontAlgn="base">
                <a:lnSpc>
                  <a:spcPct val="120000"/>
                </a:lnSpc>
                <a:spcBef>
                  <a:spcPct val="0"/>
                </a:spcBef>
                <a:spcAft>
                  <a:spcPct val="0"/>
                </a:spcAft>
              </a:pPr>
              <a:r>
                <a:rPr lang="en-US" dirty="0">
                  <a:solidFill>
                    <a:schemeClr val="bg1"/>
                  </a:solidFill>
                </a:rPr>
                <a:t>Notifications</a:t>
              </a:r>
            </a:p>
            <a:p>
              <a:pPr defTabSz="914102" fontAlgn="base">
                <a:lnSpc>
                  <a:spcPct val="120000"/>
                </a:lnSpc>
                <a:spcBef>
                  <a:spcPct val="0"/>
                </a:spcBef>
                <a:spcAft>
                  <a:spcPct val="0"/>
                </a:spcAft>
              </a:pPr>
              <a:r>
                <a:rPr lang="en-US" dirty="0">
                  <a:solidFill>
                    <a:schemeClr val="bg1"/>
                  </a:solidFill>
                </a:rPr>
                <a:t>Settings</a:t>
              </a:r>
            </a:p>
            <a:p>
              <a:pPr defTabSz="914102" fontAlgn="base">
                <a:lnSpc>
                  <a:spcPct val="120000"/>
                </a:lnSpc>
                <a:spcBef>
                  <a:spcPct val="0"/>
                </a:spcBef>
                <a:spcAft>
                  <a:spcPct val="0"/>
                </a:spcAft>
              </a:pPr>
              <a:r>
                <a:rPr lang="en-US" dirty="0">
                  <a:solidFill>
                    <a:schemeClr val="bg1"/>
                  </a:solidFill>
                </a:rPr>
                <a:t>Text To Speech</a:t>
              </a:r>
            </a:p>
          </p:txBody>
        </p:sp>
        <p:sp>
          <p:nvSpPr>
            <p:cNvPr id="37" name="TextBox 36"/>
            <p:cNvSpPr txBox="1"/>
            <p:nvPr/>
          </p:nvSpPr>
          <p:spPr>
            <a:xfrm>
              <a:off x="4521967" y="3344613"/>
              <a:ext cx="1596994" cy="1936171"/>
            </a:xfrm>
            <a:prstGeom prst="rect">
              <a:avLst/>
            </a:prstGeom>
            <a:noFill/>
          </p:spPr>
          <p:txBody>
            <a:bodyPr wrap="square" lIns="179285" tIns="143428" rIns="179285" bIns="143428" rtlCol="0">
              <a:spAutoFit/>
            </a:bodyPr>
            <a:lstStyle/>
            <a:p>
              <a:pPr defTabSz="914102" fontAlgn="base">
                <a:lnSpc>
                  <a:spcPct val="120000"/>
                </a:lnSpc>
                <a:spcBef>
                  <a:spcPct val="0"/>
                </a:spcBef>
                <a:spcAft>
                  <a:spcPct val="0"/>
                </a:spcAft>
              </a:pPr>
              <a:r>
                <a:rPr lang="en-US" dirty="0">
                  <a:solidFill>
                    <a:schemeClr val="bg1"/>
                  </a:solidFill>
                </a:rPr>
                <a:t>Battery</a:t>
              </a:r>
            </a:p>
            <a:p>
              <a:pPr defTabSz="914102" fontAlgn="base">
                <a:lnSpc>
                  <a:spcPct val="120000"/>
                </a:lnSpc>
                <a:spcBef>
                  <a:spcPct val="0"/>
                </a:spcBef>
                <a:spcAft>
                  <a:spcPct val="0"/>
                </a:spcAft>
              </a:pPr>
              <a:r>
                <a:rPr lang="en-US" dirty="0">
                  <a:solidFill>
                    <a:schemeClr val="bg1"/>
                  </a:solidFill>
                </a:rPr>
                <a:t>GPS</a:t>
              </a:r>
            </a:p>
            <a:p>
              <a:pPr defTabSz="914102" fontAlgn="base">
                <a:lnSpc>
                  <a:spcPct val="120000"/>
                </a:lnSpc>
                <a:spcBef>
                  <a:spcPct val="0"/>
                </a:spcBef>
                <a:spcAft>
                  <a:spcPct val="0"/>
                </a:spcAft>
              </a:pPr>
              <a:r>
                <a:rPr lang="en-US" dirty="0">
                  <a:solidFill>
                    <a:schemeClr val="bg1"/>
                  </a:solidFill>
                </a:rPr>
                <a:t>Lights</a:t>
              </a:r>
            </a:p>
            <a:p>
              <a:pPr defTabSz="914102" fontAlgn="base">
                <a:lnSpc>
                  <a:spcPct val="120000"/>
                </a:lnSpc>
                <a:spcBef>
                  <a:spcPct val="0"/>
                </a:spcBef>
                <a:spcAft>
                  <a:spcPct val="0"/>
                </a:spcAft>
              </a:pPr>
              <a:r>
                <a:rPr lang="en-US" dirty="0">
                  <a:solidFill>
                    <a:schemeClr val="bg1"/>
                  </a:solidFill>
                </a:rPr>
                <a:t>Notifications</a:t>
              </a:r>
            </a:p>
            <a:p>
              <a:pPr defTabSz="914102" fontAlgn="base">
                <a:lnSpc>
                  <a:spcPct val="120000"/>
                </a:lnSpc>
                <a:spcBef>
                  <a:spcPct val="0"/>
                </a:spcBef>
                <a:spcAft>
                  <a:spcPct val="0"/>
                </a:spcAft>
              </a:pPr>
              <a:r>
                <a:rPr lang="en-US" dirty="0">
                  <a:solidFill>
                    <a:schemeClr val="bg1"/>
                  </a:solidFill>
                </a:rPr>
                <a:t>Settings</a:t>
              </a:r>
            </a:p>
            <a:p>
              <a:pPr defTabSz="914102" fontAlgn="base">
                <a:lnSpc>
                  <a:spcPct val="120000"/>
                </a:lnSpc>
                <a:spcBef>
                  <a:spcPct val="0"/>
                </a:spcBef>
                <a:spcAft>
                  <a:spcPct val="0"/>
                </a:spcAft>
              </a:pPr>
              <a:r>
                <a:rPr lang="en-US" dirty="0">
                  <a:solidFill>
                    <a:schemeClr val="bg1"/>
                  </a:solidFill>
                </a:rPr>
                <a:t>Text To Speech</a:t>
              </a:r>
            </a:p>
          </p:txBody>
        </p:sp>
      </p:grpSp>
    </p:spTree>
    <p:extLst>
      <p:ext uri="{BB962C8B-B14F-4D97-AF65-F5344CB8AC3E}">
        <p14:creationId xmlns:p14="http://schemas.microsoft.com/office/powerpoint/2010/main" val="15586329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4">
                                            <p:txEl>
                                              <p:pRg st="0" end="0"/>
                                            </p:txEl>
                                          </p:spTgt>
                                        </p:tgtEl>
                                        <p:attrNameLst>
                                          <p:attrName>style.visibility</p:attrName>
                                        </p:attrNameLst>
                                      </p:cBhvr>
                                      <p:to>
                                        <p:strVal val="visible"/>
                                      </p:to>
                                    </p:set>
                                    <p:animEffect transition="in" filter="fade">
                                      <p:cBhvr>
                                        <p:cTn id="7" dur="500"/>
                                        <p:tgtEl>
                                          <p:spTgt spid="4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4">
                                            <p:txEl>
                                              <p:pRg st="1" end="1"/>
                                            </p:txEl>
                                          </p:spTgt>
                                        </p:tgtEl>
                                        <p:attrNameLst>
                                          <p:attrName>style.visibility</p:attrName>
                                        </p:attrNameLst>
                                      </p:cBhvr>
                                      <p:to>
                                        <p:strVal val="visible"/>
                                      </p:to>
                                    </p:set>
                                    <p:animEffect transition="in" filter="fade">
                                      <p:cBhvr>
                                        <p:cTn id="12" dur="500"/>
                                        <p:tgtEl>
                                          <p:spTgt spid="4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6024880"/>
            <a:ext cx="12192000" cy="833120"/>
          </a:xfrm>
          <a:prstGeom prst="rect">
            <a:avLst/>
          </a:prstGeom>
          <a:solidFill>
            <a:srgbClr val="3498DB"/>
          </a:solidFill>
          <a:ln>
            <a:solidFill>
              <a:srgbClr val="2B8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pic>
        <p:nvPicPr>
          <p:cNvPr id="3" name="Picture 2" descr="DevDays.png"/>
          <p:cNvPicPr>
            <a:picLocks noChangeAspect="1"/>
          </p:cNvPicPr>
          <p:nvPr/>
        </p:nvPicPr>
        <p:blipFill>
          <a:blip r:embed="rId2" cstate="print">
            <a:biLevel thresh="25000"/>
            <a:extLst>
              <a:ext uri="{28A0092B-C50C-407E-A947-70E740481C1C}">
                <a14:useLocalDpi xmlns:a14="http://schemas.microsoft.com/office/drawing/2010/main"/>
              </a:ext>
            </a:extLst>
          </a:blip>
          <a:stretch>
            <a:fillRect/>
          </a:stretch>
        </p:blipFill>
        <p:spPr>
          <a:xfrm>
            <a:off x="200556" y="6237474"/>
            <a:ext cx="2034644" cy="407931"/>
          </a:xfrm>
          <a:prstGeom prst="rect">
            <a:avLst/>
          </a:prstGeom>
        </p:spPr>
      </p:pic>
      <p:sp>
        <p:nvSpPr>
          <p:cNvPr id="4" name="TextBox 3"/>
          <p:cNvSpPr txBox="1"/>
          <p:nvPr/>
        </p:nvSpPr>
        <p:spPr>
          <a:xfrm>
            <a:off x="9055100" y="6131080"/>
            <a:ext cx="3136900" cy="627864"/>
          </a:xfrm>
          <a:prstGeom prst="rect">
            <a:avLst/>
          </a:prstGeom>
          <a:noFill/>
        </p:spPr>
        <p:txBody>
          <a:bodyPr wrap="square" lIns="182880" tIns="146304" rIns="182880" bIns="146304" rtlCol="0" anchor="ctr">
            <a:spAutoFit/>
          </a:bodyPr>
          <a:lstStyle/>
          <a:p>
            <a:pPr marL="0" marR="0" lvl="0" indent="0" algn="r"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solidFill>
                  <a:schemeClr val="bg1"/>
                </a:solidFill>
                <a:effectLst/>
                <a:uLnTx/>
                <a:uFillTx/>
                <a:latin typeface="Segoe UI" charset="0"/>
                <a:ea typeface="Segoe UI" charset="0"/>
                <a:cs typeface="Segoe UI" charset="0"/>
              </a:rPr>
              <a:t>#</a:t>
            </a:r>
            <a:r>
              <a:rPr kumimoji="0" lang="en-US" sz="2400" b="0" i="0" u="none" strike="noStrike" kern="0" cap="none" spc="0" normalizeH="0" baseline="0" noProof="0" dirty="0" err="1">
                <a:ln>
                  <a:noFill/>
                </a:ln>
                <a:solidFill>
                  <a:schemeClr val="bg1"/>
                </a:solidFill>
                <a:effectLst/>
                <a:uLnTx/>
                <a:uFillTx/>
                <a:latin typeface="Segoe UI" charset="0"/>
                <a:ea typeface="Segoe UI" charset="0"/>
                <a:cs typeface="Segoe UI" charset="0"/>
              </a:rPr>
              <a:t>XamarinDevDays</a:t>
            </a:r>
            <a:endParaRPr kumimoji="0" lang="en-US" sz="2400" b="0" i="0" u="none" strike="noStrike" kern="0" cap="none" spc="0" normalizeH="0" baseline="0" noProof="0" dirty="0">
              <a:ln>
                <a:noFill/>
              </a:ln>
              <a:solidFill>
                <a:schemeClr val="bg1"/>
              </a:solidFill>
              <a:effectLst/>
              <a:uLnTx/>
              <a:uFillTx/>
              <a:latin typeface="Segoe UI" charset="0"/>
              <a:ea typeface="Segoe UI" charset="0"/>
              <a:cs typeface="Segoe UI" charset="0"/>
            </a:endParaRPr>
          </a:p>
        </p:txBody>
      </p:sp>
      <p:sp>
        <p:nvSpPr>
          <p:cNvPr id="5" name="Rectangle 4"/>
          <p:cNvSpPr/>
          <p:nvPr/>
        </p:nvSpPr>
        <p:spPr>
          <a:xfrm>
            <a:off x="0" y="-28769"/>
            <a:ext cx="12192000" cy="833120"/>
          </a:xfrm>
          <a:prstGeom prst="rect">
            <a:avLst/>
          </a:prstGeom>
          <a:solidFill>
            <a:srgbClr val="3498DB"/>
          </a:solidFill>
          <a:ln>
            <a:solidFill>
              <a:srgbClr val="2B8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7" name="TextBox 6"/>
          <p:cNvSpPr txBox="1"/>
          <p:nvPr/>
        </p:nvSpPr>
        <p:spPr>
          <a:xfrm>
            <a:off x="9048750" y="73859"/>
            <a:ext cx="3136900" cy="627864"/>
          </a:xfrm>
          <a:prstGeom prst="rect">
            <a:avLst/>
          </a:prstGeom>
          <a:noFill/>
        </p:spPr>
        <p:txBody>
          <a:bodyPr wrap="square" lIns="182880" tIns="146304" rIns="182880" bIns="146304" rtlCol="0" anchor="ctr">
            <a:spAutoFit/>
          </a:bodyPr>
          <a:lstStyle/>
          <a:p>
            <a:pPr marL="0" marR="0" lvl="0" indent="0" algn="r"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err="1">
                <a:ln>
                  <a:noFill/>
                </a:ln>
                <a:solidFill>
                  <a:schemeClr val="bg1"/>
                </a:solidFill>
                <a:effectLst/>
                <a:uLnTx/>
                <a:uFillTx/>
                <a:latin typeface="Segoe UI" charset="0"/>
                <a:ea typeface="Segoe UI" charset="0"/>
                <a:cs typeface="Segoe UI" charset="0"/>
              </a:rPr>
              <a:t>Syncfusion.com</a:t>
            </a:r>
            <a:endParaRPr kumimoji="0" lang="en-US" sz="2400" b="0" i="0" u="none" strike="noStrike" kern="0" cap="none" spc="0" normalizeH="0" baseline="0" noProof="0" dirty="0">
              <a:ln>
                <a:noFill/>
              </a:ln>
              <a:solidFill>
                <a:schemeClr val="bg1"/>
              </a:solidFill>
              <a:effectLst/>
              <a:uLnTx/>
              <a:uFillTx/>
              <a:latin typeface="Segoe UI" charset="0"/>
              <a:ea typeface="Segoe UI" charset="0"/>
              <a:cs typeface="Segoe UI" charset="0"/>
            </a:endParaRPr>
          </a:p>
        </p:txBody>
      </p:sp>
      <p:sp>
        <p:nvSpPr>
          <p:cNvPr id="8" name="TextBox 7"/>
          <p:cNvSpPr txBox="1"/>
          <p:nvPr/>
        </p:nvSpPr>
        <p:spPr>
          <a:xfrm>
            <a:off x="200556" y="73859"/>
            <a:ext cx="3136900" cy="627864"/>
          </a:xfrm>
          <a:prstGeom prst="rect">
            <a:avLst/>
          </a:prstGeom>
          <a:noFill/>
        </p:spPr>
        <p:txBody>
          <a:bodyPr wrap="square" lIns="182880" tIns="146304" rIns="182880" bIns="146304" rtlCol="0" anchor="ctr">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solidFill>
                  <a:schemeClr val="bg1"/>
                </a:solidFill>
                <a:effectLst/>
                <a:uLnTx/>
                <a:uFillTx/>
                <a:latin typeface="Segoe UI" charset="0"/>
                <a:ea typeface="Segoe UI" charset="0"/>
                <a:cs typeface="Segoe UI" charset="0"/>
              </a:rPr>
              <a:t>Sponsor</a:t>
            </a:r>
          </a:p>
        </p:txBody>
      </p:sp>
      <p:pic>
        <p:nvPicPr>
          <p:cNvPr id="9" name="Picture 8"/>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668728" y="2139235"/>
            <a:ext cx="8854544" cy="2579530"/>
          </a:xfrm>
          <a:prstGeom prst="rect">
            <a:avLst/>
          </a:prstGeom>
        </p:spPr>
      </p:pic>
    </p:spTree>
    <p:extLst>
      <p:ext uri="{BB962C8B-B14F-4D97-AF65-F5344CB8AC3E}">
        <p14:creationId xmlns:p14="http://schemas.microsoft.com/office/powerpoint/2010/main" val="2350555868"/>
      </p:ext>
    </p:extLst>
  </p:cSld>
  <p:clrMapOvr>
    <a:masterClrMapping/>
  </p:clrMapOvr>
  <mc:AlternateContent xmlns:mc="http://schemas.openxmlformats.org/markup-compatibility/2006" xmlns:p14="http://schemas.microsoft.com/office/powerpoint/2010/main">
    <mc:Choice Requires="p14">
      <p:transition p14:dur="0" advClick="0" advTm="7000"/>
    </mc:Choice>
    <mc:Fallback xmlns="">
      <p:transition advClick="0" advTm="7000"/>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2535041" y="1714650"/>
            <a:ext cx="7121919" cy="3428701"/>
            <a:chOff x="3052885" y="1540490"/>
            <a:chExt cx="6086230" cy="2930090"/>
          </a:xfrm>
        </p:grpSpPr>
        <p:sp>
          <p:nvSpPr>
            <p:cNvPr id="29" name="Rectangle 28"/>
            <p:cNvSpPr/>
            <p:nvPr/>
          </p:nvSpPr>
          <p:spPr bwMode="auto">
            <a:xfrm>
              <a:off x="3052885" y="1540490"/>
              <a:ext cx="6086230" cy="884237"/>
            </a:xfrm>
            <a:prstGeom prst="rect">
              <a:avLst/>
            </a:prstGeom>
            <a:solidFill>
              <a:srgbClr val="72ACB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6" name="Rectangle 25"/>
            <p:cNvSpPr/>
            <p:nvPr/>
          </p:nvSpPr>
          <p:spPr bwMode="auto">
            <a:xfrm>
              <a:off x="3052885" y="3100798"/>
              <a:ext cx="2010441" cy="471100"/>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46" name="Rectangle 45"/>
            <p:cNvSpPr/>
            <p:nvPr/>
          </p:nvSpPr>
          <p:spPr bwMode="auto">
            <a:xfrm>
              <a:off x="5089101" y="3100798"/>
              <a:ext cx="2010441" cy="471100"/>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47" name="Rectangle 46"/>
            <p:cNvSpPr/>
            <p:nvPr/>
          </p:nvSpPr>
          <p:spPr bwMode="auto">
            <a:xfrm>
              <a:off x="7125318" y="3100798"/>
              <a:ext cx="2010441" cy="471100"/>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sp>
          <p:nvSpPr>
            <p:cNvPr id="49" name="TextBox 48"/>
            <p:cNvSpPr txBox="1"/>
            <p:nvPr/>
          </p:nvSpPr>
          <p:spPr>
            <a:xfrm>
              <a:off x="5089101" y="3114392"/>
              <a:ext cx="2010441" cy="431648"/>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400" dirty="0">
                  <a:solidFill>
                    <a:schemeClr val="bg1"/>
                  </a:solidFill>
                </a:rPr>
                <a:t>TextToSpeech</a:t>
              </a:r>
            </a:p>
          </p:txBody>
        </p:sp>
        <p:sp>
          <p:nvSpPr>
            <p:cNvPr id="51" name="TextBox 50"/>
            <p:cNvSpPr txBox="1"/>
            <p:nvPr/>
          </p:nvSpPr>
          <p:spPr>
            <a:xfrm>
              <a:off x="3062426" y="1623127"/>
              <a:ext cx="6073333" cy="66836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3200" dirty="0">
                  <a:solidFill>
                    <a:schemeClr val="bg1"/>
                  </a:solidFill>
                  <a:latin typeface="+mj-lt"/>
                </a:rPr>
                <a:t>Speak(“Hello World”);</a:t>
              </a:r>
            </a:p>
          </p:txBody>
        </p:sp>
        <p:grpSp>
          <p:nvGrpSpPr>
            <p:cNvPr id="6" name="Group 5"/>
            <p:cNvGrpSpPr/>
            <p:nvPr/>
          </p:nvGrpSpPr>
          <p:grpSpPr>
            <a:xfrm>
              <a:off x="3697708" y="3749787"/>
              <a:ext cx="720794" cy="720793"/>
              <a:chOff x="1347490" y="1220071"/>
              <a:chExt cx="720794" cy="720793"/>
            </a:xfrm>
          </p:grpSpPr>
          <p:sp>
            <p:nvSpPr>
              <p:cNvPr id="54" name="Oval 53"/>
              <p:cNvSpPr/>
              <p:nvPr/>
            </p:nvSpPr>
            <p:spPr bwMode="auto">
              <a:xfrm>
                <a:off x="1347490" y="1220071"/>
                <a:ext cx="720794" cy="720793"/>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0" name="Picture 59" descr="Apple_logo.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530861" y="1368855"/>
                <a:ext cx="327969" cy="366553"/>
              </a:xfrm>
              <a:prstGeom prst="rect">
                <a:avLst/>
              </a:prstGeom>
            </p:spPr>
          </p:pic>
        </p:grpSp>
        <p:grpSp>
          <p:nvGrpSpPr>
            <p:cNvPr id="7" name="Group 6"/>
            <p:cNvGrpSpPr/>
            <p:nvPr/>
          </p:nvGrpSpPr>
          <p:grpSpPr>
            <a:xfrm>
              <a:off x="5733924" y="3749787"/>
              <a:ext cx="720794" cy="720793"/>
              <a:chOff x="3391280" y="1217371"/>
              <a:chExt cx="720794" cy="720793"/>
            </a:xfrm>
          </p:grpSpPr>
          <p:sp>
            <p:nvSpPr>
              <p:cNvPr id="61" name="Oval 60"/>
              <p:cNvSpPr/>
              <p:nvPr/>
            </p:nvSpPr>
            <p:spPr bwMode="auto">
              <a:xfrm>
                <a:off x="3391280" y="1217371"/>
                <a:ext cx="720794" cy="720793"/>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2" name="Picture 61" descr="Android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3592613" y="1398126"/>
                <a:ext cx="304780" cy="350496"/>
              </a:xfrm>
              <a:prstGeom prst="rect">
                <a:avLst/>
              </a:prstGeom>
            </p:spPr>
          </p:pic>
        </p:grpSp>
        <p:grpSp>
          <p:nvGrpSpPr>
            <p:cNvPr id="8" name="Group 7"/>
            <p:cNvGrpSpPr/>
            <p:nvPr/>
          </p:nvGrpSpPr>
          <p:grpSpPr>
            <a:xfrm>
              <a:off x="7757253" y="3749787"/>
              <a:ext cx="720795" cy="720793"/>
              <a:chOff x="5392378" y="1217371"/>
              <a:chExt cx="720795" cy="720793"/>
            </a:xfrm>
          </p:grpSpPr>
          <p:sp>
            <p:nvSpPr>
              <p:cNvPr id="63" name="Oval 62"/>
              <p:cNvSpPr/>
              <p:nvPr/>
            </p:nvSpPr>
            <p:spPr bwMode="auto">
              <a:xfrm>
                <a:off x="5392378" y="1217371"/>
                <a:ext cx="720795" cy="720793"/>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4" name="Picture 63" descr="Windows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5590382" y="1422041"/>
                <a:ext cx="326550" cy="304780"/>
              </a:xfrm>
              <a:prstGeom prst="rect">
                <a:avLst/>
              </a:prstGeom>
            </p:spPr>
          </p:pic>
        </p:grpSp>
        <p:sp>
          <p:nvSpPr>
            <p:cNvPr id="67" name="Down Arrow 66"/>
            <p:cNvSpPr/>
            <p:nvPr/>
          </p:nvSpPr>
          <p:spPr bwMode="auto">
            <a:xfrm>
              <a:off x="7956080" y="2422750"/>
              <a:ext cx="423043" cy="536115"/>
            </a:xfrm>
            <a:prstGeom prst="downArrow">
              <a:avLst/>
            </a:prstGeom>
            <a:solidFill>
              <a:srgbClr val="72ACB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solidFill>
                  <a:srgbClr val="70ACBB"/>
                </a:solidFill>
                <a:ea typeface="Segoe UI" pitchFamily="34" charset="0"/>
                <a:cs typeface="Segoe UI" pitchFamily="34" charset="0"/>
              </a:endParaRPr>
            </a:p>
          </p:txBody>
        </p:sp>
        <p:sp>
          <p:nvSpPr>
            <p:cNvPr id="69" name="TextBox 68"/>
            <p:cNvSpPr txBox="1"/>
            <p:nvPr/>
          </p:nvSpPr>
          <p:spPr>
            <a:xfrm>
              <a:off x="3052885" y="3120812"/>
              <a:ext cx="2010441" cy="431648"/>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400" dirty="0">
                  <a:solidFill>
                    <a:schemeClr val="bg1"/>
                  </a:solidFill>
                </a:rPr>
                <a:t>AVSpeechSynthesizer</a:t>
              </a:r>
            </a:p>
          </p:txBody>
        </p:sp>
        <p:sp>
          <p:nvSpPr>
            <p:cNvPr id="70" name="TextBox 69"/>
            <p:cNvSpPr txBox="1"/>
            <p:nvPr/>
          </p:nvSpPr>
          <p:spPr>
            <a:xfrm>
              <a:off x="7099542" y="3115428"/>
              <a:ext cx="2036217" cy="431648"/>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400" dirty="0">
                  <a:solidFill>
                    <a:schemeClr val="bg1"/>
                  </a:solidFill>
                </a:rPr>
                <a:t>SpeechSynthesizer</a:t>
              </a:r>
            </a:p>
          </p:txBody>
        </p:sp>
        <p:sp>
          <p:nvSpPr>
            <p:cNvPr id="71" name="Down Arrow 70"/>
            <p:cNvSpPr/>
            <p:nvPr/>
          </p:nvSpPr>
          <p:spPr bwMode="auto">
            <a:xfrm>
              <a:off x="5882800" y="2422750"/>
              <a:ext cx="423043" cy="536115"/>
            </a:xfrm>
            <a:prstGeom prst="downArrow">
              <a:avLst/>
            </a:prstGeom>
            <a:solidFill>
              <a:srgbClr val="72ACB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solidFill>
                  <a:srgbClr val="70ACBB"/>
                </a:solidFill>
                <a:ea typeface="Segoe UI" pitchFamily="34" charset="0"/>
                <a:cs typeface="Segoe UI" pitchFamily="34" charset="0"/>
              </a:endParaRPr>
            </a:p>
          </p:txBody>
        </p:sp>
        <p:sp>
          <p:nvSpPr>
            <p:cNvPr id="72" name="Down Arrow 71"/>
            <p:cNvSpPr/>
            <p:nvPr/>
          </p:nvSpPr>
          <p:spPr bwMode="auto">
            <a:xfrm>
              <a:off x="3846584" y="2422750"/>
              <a:ext cx="423043" cy="536115"/>
            </a:xfrm>
            <a:prstGeom prst="downArrow">
              <a:avLst/>
            </a:prstGeom>
            <a:solidFill>
              <a:srgbClr val="72ACB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solidFill>
                  <a:srgbClr val="70ACBB"/>
                </a:solidFill>
                <a:ea typeface="Segoe UI" pitchFamily="34" charset="0"/>
                <a:cs typeface="Segoe UI" pitchFamily="34" charset="0"/>
              </a:endParaRPr>
            </a:p>
          </p:txBody>
        </p:sp>
      </p:grpSp>
    </p:spTree>
    <p:extLst>
      <p:ext uri="{BB962C8B-B14F-4D97-AF65-F5344CB8AC3E}">
        <p14:creationId xmlns:p14="http://schemas.microsoft.com/office/powerpoint/2010/main" val="3458978916"/>
      </p:ext>
    </p:extLst>
  </p:cSld>
  <p:clrMapOvr>
    <a:masterClrMapping/>
  </p:clrMapOvr>
  <p:transition>
    <p:fade/>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6396484" cy="899665"/>
          </a:xfrm>
        </p:spPr>
        <p:txBody>
          <a:bodyPr/>
          <a:lstStyle/>
          <a:p>
            <a:r>
              <a:rPr lang="en-US" dirty="0"/>
              <a:t>Plugins for </a:t>
            </a:r>
            <a:r>
              <a:rPr lang="en-US" sz="4700" dirty="0"/>
              <a:t>Xamarin</a:t>
            </a:r>
          </a:p>
        </p:txBody>
      </p:sp>
      <p:sp>
        <p:nvSpPr>
          <p:cNvPr id="44" name="Rectangle 43"/>
          <p:cNvSpPr/>
          <p:nvPr/>
        </p:nvSpPr>
        <p:spPr bwMode="auto">
          <a:xfrm>
            <a:off x="1355009" y="2163560"/>
            <a:ext cx="9481982" cy="1465992"/>
          </a:xfrm>
          <a:prstGeom prst="rect">
            <a:avLst/>
          </a:prstGeom>
          <a:solidFill>
            <a:srgbClr val="72ACB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45" name="TextBox 44"/>
          <p:cNvSpPr txBox="1"/>
          <p:nvPr/>
        </p:nvSpPr>
        <p:spPr>
          <a:xfrm>
            <a:off x="1355009" y="2372975"/>
            <a:ext cx="9481981" cy="966766"/>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4400" dirty="0">
                <a:solidFill>
                  <a:schemeClr val="bg1"/>
                </a:solidFill>
                <a:latin typeface="+mj-lt"/>
              </a:rPr>
              <a:t>Common API</a:t>
            </a:r>
          </a:p>
        </p:txBody>
      </p:sp>
      <p:grpSp>
        <p:nvGrpSpPr>
          <p:cNvPr id="10" name="Group 9"/>
          <p:cNvGrpSpPr/>
          <p:nvPr/>
        </p:nvGrpSpPr>
        <p:grpSpPr>
          <a:xfrm>
            <a:off x="1355009" y="4092929"/>
            <a:ext cx="9481982" cy="1421090"/>
            <a:chOff x="1125407" y="4176479"/>
            <a:chExt cx="9481982" cy="1421090"/>
          </a:xfrm>
        </p:grpSpPr>
        <p:pic>
          <p:nvPicPr>
            <p:cNvPr id="9" name="Picture 8" descr="Icon_A.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125407" y="4176480"/>
              <a:ext cx="1061431" cy="1421089"/>
            </a:xfrm>
            <a:prstGeom prst="rect">
              <a:avLst/>
            </a:prstGeom>
          </p:spPr>
        </p:pic>
        <p:pic>
          <p:nvPicPr>
            <p:cNvPr id="65" name="Picture 6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737039" y="4305705"/>
              <a:ext cx="1207292" cy="1080559"/>
            </a:xfrm>
            <a:prstGeom prst="rect">
              <a:avLst/>
            </a:prstGeom>
          </p:spPr>
        </p:pic>
        <p:pic>
          <p:nvPicPr>
            <p:cNvPr id="68" name="Picture 67"/>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494532" y="4305705"/>
              <a:ext cx="1206330" cy="1191619"/>
            </a:xfrm>
            <a:prstGeom prst="rect">
              <a:avLst/>
            </a:prstGeom>
          </p:spPr>
        </p:pic>
        <p:pic>
          <p:nvPicPr>
            <p:cNvPr id="69" name="Picture 68"/>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251063" y="4176480"/>
              <a:ext cx="1137969" cy="1375388"/>
            </a:xfrm>
            <a:prstGeom prst="rect">
              <a:avLst/>
            </a:prstGeom>
          </p:spPr>
        </p:pic>
        <p:pic>
          <p:nvPicPr>
            <p:cNvPr id="70" name="Picture 69"/>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9583500" y="4176479"/>
              <a:ext cx="1023889" cy="1421089"/>
            </a:xfrm>
            <a:prstGeom prst="rect">
              <a:avLst/>
            </a:prstGeom>
          </p:spPr>
        </p:pic>
        <p:pic>
          <p:nvPicPr>
            <p:cNvPr id="71" name="Picture 70"/>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7939233" y="4416765"/>
              <a:ext cx="1094067" cy="1080559"/>
            </a:xfrm>
            <a:prstGeom prst="rect">
              <a:avLst/>
            </a:prstGeom>
          </p:spPr>
        </p:pic>
      </p:grpSp>
      <p:sp>
        <p:nvSpPr>
          <p:cNvPr id="81" name="Title 1"/>
          <p:cNvSpPr txBox="1">
            <a:spLocks/>
          </p:cNvSpPr>
          <p:nvPr/>
        </p:nvSpPr>
        <p:spPr>
          <a:xfrm>
            <a:off x="6005614" y="503478"/>
            <a:ext cx="5710129" cy="514971"/>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r"/>
            <a:r>
              <a:rPr lang="en-US" sz="2800"/>
              <a:t>github.com/xamarin/plugins</a:t>
            </a:r>
          </a:p>
          <a:p>
            <a:pPr algn="ctr"/>
            <a:endParaRPr lang="en-US" sz="2800"/>
          </a:p>
        </p:txBody>
      </p:sp>
    </p:spTree>
    <p:extLst>
      <p:ext uri="{BB962C8B-B14F-4D97-AF65-F5344CB8AC3E}">
        <p14:creationId xmlns:p14="http://schemas.microsoft.com/office/powerpoint/2010/main" val="2206259294"/>
      </p:ext>
    </p:extLst>
  </p:cSld>
  <p:clrMapOvr>
    <a:masterClrMapping/>
  </p:clrMapOvr>
  <p:transition>
    <p:fad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 Placeholder 25"/>
          <p:cNvSpPr txBox="1">
            <a:spLocks/>
          </p:cNvSpPr>
          <p:nvPr/>
        </p:nvSpPr>
        <p:spPr bwMode="invGray">
          <a:xfrm>
            <a:off x="0" y="1685952"/>
            <a:ext cx="12192000" cy="821723"/>
          </a:xfrm>
          <a:prstGeom prst="rect">
            <a:avLst/>
          </a:prstGeom>
        </p:spPr>
        <p:txBody>
          <a:bodyPr vert="horz" wrap="square" lIns="179285" tIns="143428" rIns="179285" bIns="143428"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defTabSz="914367">
              <a:lnSpc>
                <a:spcPct val="60000"/>
              </a:lnSpc>
              <a:buClr>
                <a:srgbClr val="FFFFFF"/>
              </a:buClr>
              <a:buSzPct val="90000"/>
            </a:pPr>
            <a:r>
              <a:rPr lang="en-US" sz="7646" spc="0">
                <a:solidFill>
                  <a:schemeClr val="tx1"/>
                </a:solidFill>
              </a:rPr>
              <a:t>10 </a:t>
            </a:r>
            <a:r>
              <a:rPr lang="en-US" sz="7646" spc="0" dirty="0">
                <a:solidFill>
                  <a:schemeClr val="tx1"/>
                </a:solidFill>
              </a:rPr>
              <a:t>Minute Break</a:t>
            </a:r>
            <a:endParaRPr lang="en-US" sz="7646" spc="0" dirty="0">
              <a:solidFill>
                <a:schemeClr val="tx1"/>
              </a:solidFill>
              <a:latin typeface="+mn-lt"/>
            </a:endParaRPr>
          </a:p>
        </p:txBody>
      </p:sp>
      <p:sp>
        <p:nvSpPr>
          <p:cNvPr id="8" name="TextBox 7"/>
          <p:cNvSpPr txBox="1"/>
          <p:nvPr/>
        </p:nvSpPr>
        <p:spPr>
          <a:xfrm>
            <a:off x="4145965" y="-846623"/>
            <a:ext cx="362072" cy="621556"/>
          </a:xfrm>
          <a:prstGeom prst="rect">
            <a:avLst/>
          </a:prstGeom>
          <a:noFill/>
        </p:spPr>
        <p:txBody>
          <a:bodyPr wrap="none" lIns="179285" tIns="143428" rIns="179285" bIns="143428" rtlCol="0">
            <a:spAutoFit/>
          </a:bodyPr>
          <a:lstStyle/>
          <a:p>
            <a:pPr>
              <a:lnSpc>
                <a:spcPct val="90000"/>
              </a:lnSpc>
              <a:spcAft>
                <a:spcPts val="588"/>
              </a:spcAft>
            </a:pPr>
            <a:endParaRPr lang="en-US" sz="2353" dirty="0" err="1">
              <a:gradFill>
                <a:gsLst>
                  <a:gs pos="2917">
                    <a:schemeClr val="tx1"/>
                  </a:gs>
                  <a:gs pos="30000">
                    <a:schemeClr val="tx1"/>
                  </a:gs>
                </a:gsLst>
                <a:lin ang="5400000" scaled="0"/>
              </a:gradFill>
            </a:endParaRPr>
          </a:p>
        </p:txBody>
      </p:sp>
      <p:sp>
        <p:nvSpPr>
          <p:cNvPr id="12" name="TextBox 11"/>
          <p:cNvSpPr txBox="1"/>
          <p:nvPr/>
        </p:nvSpPr>
        <p:spPr>
          <a:xfrm>
            <a:off x="1736345" y="4325390"/>
            <a:ext cx="3405648" cy="94296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18676" tIns="18676" rIns="18676" bIns="18676" numCol="1" spcCol="14288" rtlCol="0" anchor="ctr">
            <a:spAutoFit/>
          </a:bodyPr>
          <a:lstStyle/>
          <a:p>
            <a:r>
              <a:rPr lang="en-US" sz="1961" dirty="0">
                <a:cs typeface="Arial"/>
              </a:rPr>
              <a:t>Presenter First Name</a:t>
            </a:r>
          </a:p>
          <a:p>
            <a:r>
              <a:rPr lang="en-US" sz="1961" dirty="0">
                <a:cs typeface="Arial"/>
              </a:rPr>
              <a:t>Presenter Last Name</a:t>
            </a:r>
          </a:p>
          <a:p>
            <a:r>
              <a:rPr lang="en-US" sz="1961" dirty="0">
                <a:latin typeface="+mj-lt"/>
                <a:cs typeface="Arial"/>
              </a:rPr>
              <a:t>Presenter Title</a:t>
            </a:r>
          </a:p>
        </p:txBody>
      </p:sp>
      <p:cxnSp>
        <p:nvCxnSpPr>
          <p:cNvPr id="14" name="Straight Connector 13"/>
          <p:cNvCxnSpPr/>
          <p:nvPr/>
        </p:nvCxnSpPr>
        <p:spPr>
          <a:xfrm flipV="1">
            <a:off x="1775731" y="5590692"/>
            <a:ext cx="9367329" cy="4668"/>
          </a:xfrm>
          <a:prstGeom prst="line">
            <a:avLst/>
          </a:prstGeom>
          <a:ln>
            <a:solidFill>
              <a:srgbClr val="16ACEE"/>
            </a:solidFill>
            <a:headEnd type="none"/>
            <a:tailEnd type="none"/>
          </a:ln>
        </p:spPr>
        <p:style>
          <a:lnRef idx="2">
            <a:schemeClr val="accent6"/>
          </a:lnRef>
          <a:fillRef idx="0">
            <a:schemeClr val="accent6"/>
          </a:fillRef>
          <a:effectRef idx="1">
            <a:schemeClr val="accent6"/>
          </a:effectRef>
          <a:fontRef idx="minor">
            <a:schemeClr val="tx1"/>
          </a:fontRef>
        </p:style>
      </p:cxnSp>
      <p:grpSp>
        <p:nvGrpSpPr>
          <p:cNvPr id="9" name="Group 8"/>
          <p:cNvGrpSpPr/>
          <p:nvPr/>
        </p:nvGrpSpPr>
        <p:grpSpPr>
          <a:xfrm>
            <a:off x="1701029" y="5819470"/>
            <a:ext cx="9541633" cy="408445"/>
            <a:chOff x="1735137" y="5935662"/>
            <a:chExt cx="9732963" cy="416635"/>
          </a:xfrm>
        </p:grpSpPr>
        <p:sp>
          <p:nvSpPr>
            <p:cNvPr id="10" name="TextBox 9"/>
            <p:cNvSpPr txBox="1"/>
            <p:nvPr/>
          </p:nvSpPr>
          <p:spPr>
            <a:xfrm>
              <a:off x="1735137" y="5935662"/>
              <a:ext cx="2328863" cy="416635"/>
            </a:xfrm>
            <a:prstGeom prst="rect">
              <a:avLst/>
            </a:prstGeom>
            <a:noFill/>
          </p:spPr>
          <p:txBody>
            <a:bodyPr wrap="square" rtlCol="0">
              <a:spAutoFit/>
            </a:bodyPr>
            <a:lstStyle/>
            <a:p>
              <a:pPr>
                <a:lnSpc>
                  <a:spcPct val="130000"/>
                </a:lnSpc>
              </a:pPr>
              <a:r>
                <a:rPr lang="en-US" sz="1765" dirty="0">
                  <a:latin typeface="+mj-lt"/>
                  <a:cs typeface="Arial"/>
                </a:rPr>
                <a:t>Presenter e-mail</a:t>
              </a:r>
            </a:p>
          </p:txBody>
        </p:sp>
        <p:sp>
          <p:nvSpPr>
            <p:cNvPr id="11" name="TextBox 10"/>
            <p:cNvSpPr txBox="1"/>
            <p:nvPr/>
          </p:nvSpPr>
          <p:spPr>
            <a:xfrm>
              <a:off x="5833269" y="5935662"/>
              <a:ext cx="2024063" cy="416635"/>
            </a:xfrm>
            <a:prstGeom prst="rect">
              <a:avLst/>
            </a:prstGeom>
            <a:noFill/>
          </p:spPr>
          <p:txBody>
            <a:bodyPr wrap="square" rtlCol="0">
              <a:spAutoFit/>
            </a:bodyPr>
            <a:lstStyle/>
            <a:p>
              <a:pPr algn="ctr">
                <a:lnSpc>
                  <a:spcPct val="130000"/>
                </a:lnSpc>
              </a:pPr>
              <a:r>
                <a:rPr lang="en-US" sz="1765" dirty="0">
                  <a:latin typeface="+mj-lt"/>
                  <a:cs typeface="Arial"/>
                </a:rPr>
                <a:t>blogs</a:t>
              </a:r>
            </a:p>
          </p:txBody>
        </p:sp>
        <p:sp>
          <p:nvSpPr>
            <p:cNvPr id="15" name="TextBox 14"/>
            <p:cNvSpPr txBox="1"/>
            <p:nvPr/>
          </p:nvSpPr>
          <p:spPr>
            <a:xfrm>
              <a:off x="8978900" y="5935662"/>
              <a:ext cx="2489200" cy="416635"/>
            </a:xfrm>
            <a:prstGeom prst="rect">
              <a:avLst/>
            </a:prstGeom>
            <a:noFill/>
          </p:spPr>
          <p:txBody>
            <a:bodyPr wrap="square" rtlCol="0">
              <a:spAutoFit/>
            </a:bodyPr>
            <a:lstStyle/>
            <a:p>
              <a:pPr algn="r">
                <a:lnSpc>
                  <a:spcPct val="130000"/>
                </a:lnSpc>
              </a:pPr>
              <a:r>
                <a:rPr lang="en-US" sz="1765" dirty="0">
                  <a:latin typeface="+mj-lt"/>
                  <a:cs typeface="Arial"/>
                </a:rPr>
                <a:t>Twitter</a:t>
              </a:r>
            </a:p>
          </p:txBody>
        </p:sp>
      </p:grpSp>
    </p:spTree>
    <p:extLst>
      <p:ext uri="{BB962C8B-B14F-4D97-AF65-F5344CB8AC3E}">
        <p14:creationId xmlns:p14="http://schemas.microsoft.com/office/powerpoint/2010/main" val="1975960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6173800"/>
            <a:ext cx="12192000" cy="684201"/>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pic>
        <p:nvPicPr>
          <p:cNvPr id="8" name="Picture 3"/>
          <p:cNvPicPr>
            <a:picLocks noChangeAspect="1" noChangeArrowheads="1"/>
          </p:cNvPicPr>
          <p:nvPr/>
        </p:nvPicPr>
        <p:blipFill>
          <a:blip r:embed="rId3" cstate="print">
            <a:extLst>
              <a:ext uri="{28A0092B-C50C-407E-A947-70E740481C1C}">
                <a14:useLocalDpi xmlns:a14="http://schemas.microsoft.com/office/drawing/2010/main"/>
              </a:ext>
            </a:extLst>
          </a:blip>
          <a:stretch>
            <a:fillRect/>
          </a:stretch>
        </p:blipFill>
        <p:spPr bwMode="auto">
          <a:xfrm>
            <a:off x="1905000" y="6289266"/>
            <a:ext cx="1905000" cy="41787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flipV="1">
            <a:off x="-107004" y="6173798"/>
            <a:ext cx="12299004" cy="6049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9" name="Rectangle 8"/>
          <p:cNvSpPr/>
          <p:nvPr/>
        </p:nvSpPr>
        <p:spPr>
          <a:xfrm>
            <a:off x="0" y="0"/>
            <a:ext cx="12192000" cy="10668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3" name="Content Placeholder 2"/>
          <p:cNvSpPr>
            <a:spLocks noGrp="1"/>
          </p:cNvSpPr>
          <p:nvPr>
            <p:ph type="body" sz="quarter" idx="10"/>
          </p:nvPr>
        </p:nvSpPr>
        <p:spPr>
          <a:xfrm>
            <a:off x="1524000" y="1174649"/>
            <a:ext cx="9144000" cy="4951515"/>
          </a:xfrm>
        </p:spPr>
        <p:txBody>
          <a:bodyPr>
            <a:normAutofit fontScale="92500" lnSpcReduction="10000"/>
          </a:bodyPr>
          <a:lstStyle/>
          <a:p>
            <a:pPr marL="0" indent="0" algn="ctr">
              <a:buNone/>
            </a:pPr>
            <a:r>
              <a:rPr lang="en-US" sz="4000" b="1" dirty="0">
                <a:latin typeface="Segoe UI" panose="020B0502040204020203" pitchFamily="34" charset="0"/>
                <a:cs typeface="Segoe UI" panose="020B0502040204020203" pitchFamily="34" charset="0"/>
              </a:rPr>
              <a:t>Essential Studio for </a:t>
            </a:r>
            <a:r>
              <a:rPr lang="en-US" sz="4000" b="1" dirty="0" err="1">
                <a:latin typeface="Segoe UI" panose="020B0502040204020203" pitchFamily="34" charset="0"/>
                <a:cs typeface="Segoe UI" panose="020B0502040204020203" pitchFamily="34" charset="0"/>
              </a:rPr>
              <a:t>Xamarin</a:t>
            </a:r>
            <a:endParaRPr lang="en-US" sz="4000" b="1" dirty="0">
              <a:latin typeface="Segoe UI" panose="020B0502040204020203" pitchFamily="34" charset="0"/>
              <a:cs typeface="Segoe UI" panose="020B0502040204020203" pitchFamily="34" charset="0"/>
            </a:endParaRPr>
          </a:p>
          <a:p>
            <a:pPr marL="0" indent="0" algn="ctr">
              <a:buNone/>
            </a:pPr>
            <a:r>
              <a:rPr lang="en-US" sz="3000" dirty="0">
                <a:latin typeface="Segoe UI" panose="020B0502040204020203" pitchFamily="34" charset="0"/>
                <a:cs typeface="Segoe UI" panose="020B0502040204020203" pitchFamily="34" charset="0"/>
              </a:rPr>
              <a:t>Cross-platform mobile development for </a:t>
            </a:r>
            <a:r>
              <a:rPr lang="en-US" sz="3000" dirty="0" err="1">
                <a:latin typeface="Segoe UI" panose="020B0502040204020203" pitchFamily="34" charset="0"/>
                <a:cs typeface="Segoe UI" panose="020B0502040204020203" pitchFamily="34" charset="0"/>
              </a:rPr>
              <a:t>Xamarin.Forms</a:t>
            </a:r>
            <a:r>
              <a:rPr lang="en-US" sz="3000" dirty="0">
                <a:latin typeface="Segoe UI" panose="020B0502040204020203" pitchFamily="34" charset="0"/>
                <a:cs typeface="Segoe UI" panose="020B0502040204020203" pitchFamily="34" charset="0"/>
              </a:rPr>
              <a:t>, </a:t>
            </a:r>
            <a:r>
              <a:rPr lang="en-US" sz="3000" dirty="0" err="1">
                <a:latin typeface="Segoe UI" panose="020B0502040204020203" pitchFamily="34" charset="0"/>
                <a:cs typeface="Segoe UI" panose="020B0502040204020203" pitchFamily="34" charset="0"/>
              </a:rPr>
              <a:t>Xamarin.iOS</a:t>
            </a:r>
            <a:r>
              <a:rPr lang="en-US" sz="3000" dirty="0">
                <a:latin typeface="Segoe UI" panose="020B0502040204020203" pitchFamily="34" charset="0"/>
                <a:cs typeface="Segoe UI" panose="020B0502040204020203" pitchFamily="34" charset="0"/>
              </a:rPr>
              <a:t>, and </a:t>
            </a:r>
            <a:r>
              <a:rPr lang="en-US" sz="3000" dirty="0" err="1">
                <a:latin typeface="Segoe UI" panose="020B0502040204020203" pitchFamily="34" charset="0"/>
                <a:cs typeface="Segoe UI" panose="020B0502040204020203" pitchFamily="34" charset="0"/>
              </a:rPr>
              <a:t>Xamarin.Android</a:t>
            </a:r>
            <a:r>
              <a:rPr lang="en-US" sz="3000" dirty="0">
                <a:latin typeface="Segoe UI" panose="020B0502040204020203" pitchFamily="34" charset="0"/>
                <a:cs typeface="Segoe UI" panose="020B0502040204020203" pitchFamily="34" charset="0"/>
              </a:rPr>
              <a:t>.</a:t>
            </a:r>
          </a:p>
          <a:p>
            <a:pPr marL="0" indent="0" algn="ctr">
              <a:buNone/>
            </a:pPr>
            <a:endParaRPr lang="en-US" dirty="0">
              <a:latin typeface="Segoe UI" panose="020B0502040204020203" pitchFamily="34" charset="0"/>
              <a:cs typeface="Segoe UI" panose="020B0502040204020203" pitchFamily="34" charset="0"/>
            </a:endParaRPr>
          </a:p>
          <a:p>
            <a:pPr marL="0" indent="0" algn="ctr">
              <a:buNone/>
            </a:pPr>
            <a:endParaRPr lang="en-US" dirty="0">
              <a:latin typeface="Segoe UI" panose="020B0502040204020203" pitchFamily="34" charset="0"/>
              <a:cs typeface="Segoe UI" panose="020B0502040204020203" pitchFamily="34" charset="0"/>
            </a:endParaRPr>
          </a:p>
          <a:p>
            <a:pPr marL="0" indent="0" algn="ctr">
              <a:buNone/>
            </a:pPr>
            <a:endParaRPr lang="en-US" dirty="0">
              <a:latin typeface="Segoe UI" panose="020B0502040204020203" pitchFamily="34" charset="0"/>
              <a:cs typeface="Segoe UI" panose="020B0502040204020203" pitchFamily="34" charset="0"/>
            </a:endParaRPr>
          </a:p>
          <a:p>
            <a:pPr marL="0" indent="0" algn="ctr">
              <a:buNone/>
            </a:pPr>
            <a:endParaRPr lang="en-US" sz="3000" dirty="0">
              <a:latin typeface="Segoe UI" panose="020B0502040204020203" pitchFamily="34" charset="0"/>
              <a:cs typeface="Segoe UI" panose="020B0502040204020203" pitchFamily="34" charset="0"/>
            </a:endParaRPr>
          </a:p>
          <a:p>
            <a:pPr marL="0" indent="0" algn="ctr">
              <a:buNone/>
            </a:pPr>
            <a:endParaRPr lang="en-US" sz="3000" dirty="0">
              <a:latin typeface="Segoe UI" panose="020B0502040204020203" pitchFamily="34" charset="0"/>
              <a:cs typeface="Segoe UI" panose="020B0502040204020203" pitchFamily="34" charset="0"/>
            </a:endParaRPr>
          </a:p>
          <a:p>
            <a:pPr marL="0" indent="0" algn="ctr">
              <a:buNone/>
            </a:pPr>
            <a:r>
              <a:rPr lang="en-US" sz="3000" dirty="0">
                <a:latin typeface="Segoe UI" panose="020B0502040204020203" pitchFamily="34" charset="0"/>
                <a:cs typeface="Segoe UI" panose="020B0502040204020203" pitchFamily="34" charset="0"/>
              </a:rPr>
              <a:t>Claim your free license at:</a:t>
            </a:r>
          </a:p>
          <a:p>
            <a:pPr marL="457200" lvl="1" indent="0" algn="ctr">
              <a:buNone/>
            </a:pPr>
            <a:r>
              <a:rPr lang="en-US" sz="3000" b="1" dirty="0">
                <a:latin typeface="Segoe UI" panose="020B0502040204020203" pitchFamily="34" charset="0"/>
                <a:cs typeface="Segoe UI" panose="020B0502040204020203" pitchFamily="34" charset="0"/>
              </a:rPr>
              <a:t>www.Syncfusion.com/XamarinDevDays</a:t>
            </a:r>
          </a:p>
        </p:txBody>
      </p:sp>
      <p:sp>
        <p:nvSpPr>
          <p:cNvPr id="10" name="Title 2"/>
          <p:cNvSpPr>
            <a:spLocks noGrp="1"/>
          </p:cNvSpPr>
          <p:nvPr>
            <p:ph type="title"/>
          </p:nvPr>
        </p:nvSpPr>
        <p:spPr>
          <a:xfrm>
            <a:off x="1470498" y="157454"/>
            <a:ext cx="9144000" cy="1143000"/>
          </a:xfrm>
        </p:spPr>
        <p:txBody>
          <a:bodyPr>
            <a:normAutofit/>
          </a:bodyPr>
          <a:lstStyle/>
          <a:p>
            <a:pPr algn="ctr"/>
            <a:r>
              <a:rPr lang="en-US" sz="4000" b="1" dirty="0">
                <a:solidFill>
                  <a:schemeClr val="bg1"/>
                </a:solidFill>
                <a:latin typeface="Segoe UI Light" panose="020B0502040204020203" pitchFamily="34" charset="0"/>
                <a:cs typeface="Segoe UI Light" panose="020B0502040204020203" pitchFamily="34" charset="0"/>
              </a:rPr>
              <a:t>Free </a:t>
            </a:r>
            <a:r>
              <a:rPr lang="en-US" sz="4000" b="1" dirty="0" err="1">
                <a:solidFill>
                  <a:schemeClr val="bg1"/>
                </a:solidFill>
                <a:latin typeface="Segoe UI Light" panose="020B0502040204020203" pitchFamily="34" charset="0"/>
                <a:cs typeface="Segoe UI Light" panose="020B0502040204020203" pitchFamily="34" charset="0"/>
              </a:rPr>
              <a:t>Syncfusion</a:t>
            </a:r>
            <a:r>
              <a:rPr lang="en-US" sz="4000" b="1" dirty="0">
                <a:solidFill>
                  <a:schemeClr val="bg1"/>
                </a:solidFill>
                <a:latin typeface="Segoe UI Light" panose="020B0502040204020203" pitchFamily="34" charset="0"/>
                <a:cs typeface="Segoe UI Light" panose="020B0502040204020203" pitchFamily="34" charset="0"/>
              </a:rPr>
              <a:t> License</a:t>
            </a:r>
          </a:p>
        </p:txBody>
      </p:sp>
      <p:sp>
        <p:nvSpPr>
          <p:cNvPr id="11" name="Rectangle 10"/>
          <p:cNvSpPr/>
          <p:nvPr/>
        </p:nvSpPr>
        <p:spPr>
          <a:xfrm>
            <a:off x="7543800" y="6400801"/>
            <a:ext cx="4648200" cy="2906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rPr>
              <a:t>Deliver innovation with ease</a:t>
            </a:r>
          </a:p>
        </p:txBody>
      </p:sp>
      <p:pic>
        <p:nvPicPr>
          <p:cNvPr id="12" name="Picture 11"/>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3751694" y="2603895"/>
            <a:ext cx="4688613" cy="2561007"/>
          </a:xfrm>
          <a:prstGeom prst="rect">
            <a:avLst/>
          </a:prstGeom>
        </p:spPr>
      </p:pic>
    </p:spTree>
    <p:extLst>
      <p:ext uri="{BB962C8B-B14F-4D97-AF65-F5344CB8AC3E}">
        <p14:creationId xmlns:p14="http://schemas.microsoft.com/office/powerpoint/2010/main" val="3527468348"/>
      </p:ext>
    </p:extLst>
  </p:cSld>
  <p:clrMapOvr>
    <a:masterClrMapping/>
  </p:clrMapOvr>
  <mc:AlternateContent xmlns:mc="http://schemas.openxmlformats.org/markup-compatibility/2006" xmlns:p14="http://schemas.microsoft.com/office/powerpoint/2010/main">
    <mc:Choice Requires="p14">
      <p:transition p14:dur="0" advClick="0" advTm="7000"/>
    </mc:Choice>
    <mc:Fallback xmlns="">
      <p:transition advClick="0" advTm="700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6024880"/>
            <a:ext cx="12192000" cy="833120"/>
          </a:xfrm>
          <a:prstGeom prst="rect">
            <a:avLst/>
          </a:prstGeom>
          <a:solidFill>
            <a:srgbClr val="3498DB"/>
          </a:solidFill>
          <a:ln>
            <a:solidFill>
              <a:srgbClr val="2B8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pic>
        <p:nvPicPr>
          <p:cNvPr id="3" name="Picture 2" descr="DevDays.png"/>
          <p:cNvPicPr>
            <a:picLocks noChangeAspect="1"/>
          </p:cNvPicPr>
          <p:nvPr/>
        </p:nvPicPr>
        <p:blipFill>
          <a:blip r:embed="rId2" cstate="print">
            <a:biLevel thresh="25000"/>
            <a:extLst>
              <a:ext uri="{28A0092B-C50C-407E-A947-70E740481C1C}">
                <a14:useLocalDpi xmlns:a14="http://schemas.microsoft.com/office/drawing/2010/main"/>
              </a:ext>
            </a:extLst>
          </a:blip>
          <a:stretch>
            <a:fillRect/>
          </a:stretch>
        </p:blipFill>
        <p:spPr>
          <a:xfrm>
            <a:off x="200556" y="6237474"/>
            <a:ext cx="2034644" cy="407931"/>
          </a:xfrm>
          <a:prstGeom prst="rect">
            <a:avLst/>
          </a:prstGeom>
        </p:spPr>
      </p:pic>
      <p:sp>
        <p:nvSpPr>
          <p:cNvPr id="4" name="TextBox 3"/>
          <p:cNvSpPr txBox="1"/>
          <p:nvPr/>
        </p:nvSpPr>
        <p:spPr>
          <a:xfrm>
            <a:off x="9055100" y="6131080"/>
            <a:ext cx="3136900" cy="627864"/>
          </a:xfrm>
          <a:prstGeom prst="rect">
            <a:avLst/>
          </a:prstGeom>
          <a:noFill/>
        </p:spPr>
        <p:txBody>
          <a:bodyPr wrap="square" lIns="182880" tIns="146304" rIns="182880" bIns="146304" rtlCol="0" anchor="ctr">
            <a:spAutoFit/>
          </a:bodyPr>
          <a:lstStyle/>
          <a:p>
            <a:pPr marL="0" marR="0" lvl="0" indent="0" algn="r"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solidFill>
                  <a:schemeClr val="bg1"/>
                </a:solidFill>
                <a:effectLst/>
                <a:uLnTx/>
                <a:uFillTx/>
                <a:latin typeface="Segoe UI" charset="0"/>
                <a:ea typeface="Segoe UI" charset="0"/>
                <a:cs typeface="Segoe UI" charset="0"/>
              </a:rPr>
              <a:t>#</a:t>
            </a:r>
            <a:r>
              <a:rPr kumimoji="0" lang="en-US" sz="2400" b="0" i="0" u="none" strike="noStrike" kern="0" cap="none" spc="0" normalizeH="0" baseline="0" noProof="0" dirty="0" err="1">
                <a:ln>
                  <a:noFill/>
                </a:ln>
                <a:solidFill>
                  <a:schemeClr val="bg1"/>
                </a:solidFill>
                <a:effectLst/>
                <a:uLnTx/>
                <a:uFillTx/>
                <a:latin typeface="Segoe UI" charset="0"/>
                <a:ea typeface="Segoe UI" charset="0"/>
                <a:cs typeface="Segoe UI" charset="0"/>
              </a:rPr>
              <a:t>XamarinDevDays</a:t>
            </a:r>
            <a:endParaRPr kumimoji="0" lang="en-US" sz="2400" b="0" i="0" u="none" strike="noStrike" kern="0" cap="none" spc="0" normalizeH="0" baseline="0" noProof="0" dirty="0">
              <a:ln>
                <a:noFill/>
              </a:ln>
              <a:solidFill>
                <a:schemeClr val="bg1"/>
              </a:solidFill>
              <a:effectLst/>
              <a:uLnTx/>
              <a:uFillTx/>
              <a:latin typeface="Segoe UI" charset="0"/>
              <a:ea typeface="Segoe UI" charset="0"/>
              <a:cs typeface="Segoe UI" charset="0"/>
            </a:endParaRPr>
          </a:p>
        </p:txBody>
      </p:sp>
      <p:sp>
        <p:nvSpPr>
          <p:cNvPr id="5" name="Rectangle 4"/>
          <p:cNvSpPr/>
          <p:nvPr/>
        </p:nvSpPr>
        <p:spPr>
          <a:xfrm>
            <a:off x="0" y="-28769"/>
            <a:ext cx="12192000" cy="833120"/>
          </a:xfrm>
          <a:prstGeom prst="rect">
            <a:avLst/>
          </a:prstGeom>
          <a:solidFill>
            <a:srgbClr val="3498DB"/>
          </a:solidFill>
          <a:ln>
            <a:solidFill>
              <a:srgbClr val="2B8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7" name="TextBox 6"/>
          <p:cNvSpPr txBox="1"/>
          <p:nvPr/>
        </p:nvSpPr>
        <p:spPr>
          <a:xfrm>
            <a:off x="7126014" y="73859"/>
            <a:ext cx="5059636" cy="627864"/>
          </a:xfrm>
          <a:prstGeom prst="rect">
            <a:avLst/>
          </a:prstGeom>
          <a:noFill/>
        </p:spPr>
        <p:txBody>
          <a:bodyPr wrap="square" lIns="182880" tIns="146304" rIns="182880" bIns="146304" rtlCol="0" anchor="ctr">
            <a:spAutoFit/>
          </a:bodyPr>
          <a:lstStyle/>
          <a:p>
            <a:pPr marL="0" marR="0" lvl="0" indent="0" algn="r"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err="1">
                <a:ln>
                  <a:noFill/>
                </a:ln>
                <a:solidFill>
                  <a:schemeClr val="bg1"/>
                </a:solidFill>
                <a:effectLst/>
                <a:uLnTx/>
                <a:uFillTx/>
                <a:latin typeface="Segoe UI" charset="0"/>
                <a:ea typeface="Segoe UI" charset="0"/>
                <a:cs typeface="Segoe UI" charset="0"/>
              </a:rPr>
              <a:t>Microsoft.com</a:t>
            </a:r>
            <a:endParaRPr kumimoji="0" lang="en-US" sz="2400" b="0" i="0" u="none" strike="noStrike" kern="0" cap="none" spc="0" normalizeH="0" baseline="0" noProof="0" dirty="0">
              <a:ln>
                <a:noFill/>
              </a:ln>
              <a:solidFill>
                <a:schemeClr val="bg1"/>
              </a:solidFill>
              <a:effectLst/>
              <a:uLnTx/>
              <a:uFillTx/>
              <a:latin typeface="Segoe UI" charset="0"/>
              <a:ea typeface="Segoe UI" charset="0"/>
              <a:cs typeface="Segoe UI" charset="0"/>
            </a:endParaRPr>
          </a:p>
        </p:txBody>
      </p:sp>
      <p:sp>
        <p:nvSpPr>
          <p:cNvPr id="8" name="TextBox 7"/>
          <p:cNvSpPr txBox="1"/>
          <p:nvPr/>
        </p:nvSpPr>
        <p:spPr>
          <a:xfrm>
            <a:off x="200556" y="73859"/>
            <a:ext cx="3136900" cy="627864"/>
          </a:xfrm>
          <a:prstGeom prst="rect">
            <a:avLst/>
          </a:prstGeom>
          <a:noFill/>
        </p:spPr>
        <p:txBody>
          <a:bodyPr wrap="square" lIns="182880" tIns="146304" rIns="182880" bIns="146304" rtlCol="0" anchor="ctr">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solidFill>
                  <a:schemeClr val="bg1"/>
                </a:solidFill>
                <a:effectLst/>
                <a:uLnTx/>
                <a:uFillTx/>
                <a:latin typeface="Segoe UI" charset="0"/>
                <a:ea typeface="Segoe UI" charset="0"/>
                <a:cs typeface="Segoe UI" charset="0"/>
              </a:rPr>
              <a:t>Sponsor</a:t>
            </a:r>
          </a:p>
        </p:txBody>
      </p:sp>
      <p:pic>
        <p:nvPicPr>
          <p:cNvPr id="11" name="Picture 10"/>
          <p:cNvPicPr>
            <a:picLocks noChangeAspect="1"/>
          </p:cNvPicPr>
          <p:nvPr/>
        </p:nvPicPr>
        <p:blipFill>
          <a:blip r:embed="rId3"/>
          <a:stretch>
            <a:fillRect/>
          </a:stretch>
        </p:blipFill>
        <p:spPr>
          <a:xfrm>
            <a:off x="0" y="1186626"/>
            <a:ext cx="12192000" cy="4484748"/>
          </a:xfrm>
          <a:prstGeom prst="rect">
            <a:avLst/>
          </a:prstGeom>
        </p:spPr>
      </p:pic>
    </p:spTree>
    <p:extLst>
      <p:ext uri="{BB962C8B-B14F-4D97-AF65-F5344CB8AC3E}">
        <p14:creationId xmlns:p14="http://schemas.microsoft.com/office/powerpoint/2010/main" val="231517451"/>
      </p:ext>
    </p:extLst>
  </p:cSld>
  <p:clrMapOvr>
    <a:masterClrMapping/>
  </p:clrMapOvr>
  <mc:AlternateContent xmlns:mc="http://schemas.openxmlformats.org/markup-compatibility/2006" xmlns:p14="http://schemas.microsoft.com/office/powerpoint/2010/main">
    <mc:Choice Requires="p14">
      <p:transition p14:dur="0" advClick="0" advTm="7000"/>
    </mc:Choice>
    <mc:Fallback xmlns="">
      <p:transition advClick="0" advTm="7000"/>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6024880"/>
            <a:ext cx="12192000" cy="833120"/>
          </a:xfrm>
          <a:prstGeom prst="rect">
            <a:avLst/>
          </a:prstGeom>
          <a:solidFill>
            <a:srgbClr val="3498DB"/>
          </a:solidFill>
          <a:ln>
            <a:solidFill>
              <a:srgbClr val="2B8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pic>
        <p:nvPicPr>
          <p:cNvPr id="3" name="Picture 2" descr="DevDays.png"/>
          <p:cNvPicPr>
            <a:picLocks noChangeAspect="1"/>
          </p:cNvPicPr>
          <p:nvPr/>
        </p:nvPicPr>
        <p:blipFill>
          <a:blip r:embed="rId2" cstate="print">
            <a:biLevel thresh="25000"/>
            <a:extLst>
              <a:ext uri="{28A0092B-C50C-407E-A947-70E740481C1C}">
                <a14:useLocalDpi xmlns:a14="http://schemas.microsoft.com/office/drawing/2010/main"/>
              </a:ext>
            </a:extLst>
          </a:blip>
          <a:stretch>
            <a:fillRect/>
          </a:stretch>
        </p:blipFill>
        <p:spPr>
          <a:xfrm>
            <a:off x="200556" y="6237474"/>
            <a:ext cx="2034644" cy="407931"/>
          </a:xfrm>
          <a:prstGeom prst="rect">
            <a:avLst/>
          </a:prstGeom>
        </p:spPr>
      </p:pic>
      <p:sp>
        <p:nvSpPr>
          <p:cNvPr id="4" name="TextBox 3"/>
          <p:cNvSpPr txBox="1"/>
          <p:nvPr/>
        </p:nvSpPr>
        <p:spPr>
          <a:xfrm>
            <a:off x="9055100" y="6131080"/>
            <a:ext cx="3136900" cy="627864"/>
          </a:xfrm>
          <a:prstGeom prst="rect">
            <a:avLst/>
          </a:prstGeom>
          <a:noFill/>
        </p:spPr>
        <p:txBody>
          <a:bodyPr wrap="square" lIns="182880" tIns="146304" rIns="182880" bIns="146304" rtlCol="0" anchor="ctr">
            <a:spAutoFit/>
          </a:bodyPr>
          <a:lstStyle/>
          <a:p>
            <a:pPr marL="0" marR="0" lvl="0" indent="0" algn="r"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Segoe UI" charset="0"/>
                <a:ea typeface="Segoe UI" charset="0"/>
                <a:cs typeface="Segoe UI" charset="0"/>
              </a:rPr>
              <a:t>#</a:t>
            </a:r>
            <a:r>
              <a:rPr kumimoji="0" lang="en-US" sz="2400" b="0" i="0" u="none" strike="noStrike" kern="0" cap="none" spc="0" normalizeH="0" baseline="0" noProof="0" dirty="0" err="1">
                <a:ln>
                  <a:noFill/>
                </a:ln>
                <a:solidFill>
                  <a:prstClr val="white"/>
                </a:solidFill>
                <a:effectLst/>
                <a:uLnTx/>
                <a:uFillTx/>
                <a:latin typeface="Segoe UI" charset="0"/>
                <a:ea typeface="Segoe UI" charset="0"/>
                <a:cs typeface="Segoe UI" charset="0"/>
              </a:rPr>
              <a:t>XamarinDevDays</a:t>
            </a:r>
            <a:endParaRPr kumimoji="0" lang="en-US" sz="2400" b="0" i="0" u="none" strike="noStrike" kern="0" cap="none" spc="0" normalizeH="0" baseline="0" noProof="0" dirty="0">
              <a:ln>
                <a:noFill/>
              </a:ln>
              <a:solidFill>
                <a:prstClr val="white"/>
              </a:solidFill>
              <a:effectLst/>
              <a:uLnTx/>
              <a:uFillTx/>
              <a:latin typeface="Segoe UI" charset="0"/>
              <a:ea typeface="Segoe UI" charset="0"/>
              <a:cs typeface="Segoe UI" charset="0"/>
            </a:endParaRPr>
          </a:p>
        </p:txBody>
      </p:sp>
      <p:sp>
        <p:nvSpPr>
          <p:cNvPr id="5" name="Rectangle 4"/>
          <p:cNvSpPr/>
          <p:nvPr/>
        </p:nvSpPr>
        <p:spPr>
          <a:xfrm>
            <a:off x="0" y="-28769"/>
            <a:ext cx="12192000" cy="833120"/>
          </a:xfrm>
          <a:prstGeom prst="rect">
            <a:avLst/>
          </a:prstGeom>
          <a:solidFill>
            <a:srgbClr val="3498DB"/>
          </a:solidFill>
          <a:ln>
            <a:solidFill>
              <a:srgbClr val="2B8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8" name="TextBox 7"/>
          <p:cNvSpPr txBox="1"/>
          <p:nvPr/>
        </p:nvSpPr>
        <p:spPr>
          <a:xfrm>
            <a:off x="200556" y="73859"/>
            <a:ext cx="3136900" cy="627864"/>
          </a:xfrm>
          <a:prstGeom prst="rect">
            <a:avLst/>
          </a:prstGeom>
          <a:noFill/>
        </p:spPr>
        <p:txBody>
          <a:bodyPr wrap="square" lIns="182880" tIns="146304" rIns="182880" bIns="146304" rtlCol="0" anchor="ctr">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smtClean="0">
                <a:ln>
                  <a:noFill/>
                </a:ln>
                <a:solidFill>
                  <a:prstClr val="white"/>
                </a:solidFill>
                <a:effectLst/>
                <a:uLnTx/>
                <a:uFillTx/>
                <a:latin typeface="Segoe UI" charset="0"/>
                <a:ea typeface="Segoe UI" charset="0"/>
                <a:cs typeface="Segoe UI" charset="0"/>
              </a:rPr>
              <a:t>Sponsor</a:t>
            </a:r>
            <a:endParaRPr kumimoji="0" lang="en-US" sz="2400" b="0" i="0" u="none" strike="noStrike" kern="0" cap="none" spc="0" normalizeH="0" baseline="0" noProof="0" dirty="0">
              <a:ln>
                <a:noFill/>
              </a:ln>
              <a:solidFill>
                <a:prstClr val="white"/>
              </a:solidFill>
              <a:effectLst/>
              <a:uLnTx/>
              <a:uFillTx/>
              <a:latin typeface="Segoe UI" charset="0"/>
              <a:ea typeface="Segoe UI" charset="0"/>
              <a:cs typeface="Segoe UI" charset="0"/>
            </a:endParaRPr>
          </a:p>
        </p:txBody>
      </p:sp>
      <p:sp>
        <p:nvSpPr>
          <p:cNvPr id="9" name="TextBox 8"/>
          <p:cNvSpPr txBox="1"/>
          <p:nvPr/>
        </p:nvSpPr>
        <p:spPr>
          <a:xfrm>
            <a:off x="200556" y="1324766"/>
            <a:ext cx="9615966" cy="4567404"/>
          </a:xfrm>
          <a:prstGeom prst="rect">
            <a:avLst/>
          </a:prstGeom>
          <a:noFill/>
        </p:spPr>
        <p:txBody>
          <a:bodyPr wrap="none" lIns="182880" tIns="146304" rIns="182880" bIns="146304" rtlCol="0">
            <a:spAutoFit/>
          </a:bodyPr>
          <a:lstStyle/>
          <a:p>
            <a:pPr marL="342900" indent="-342900">
              <a:buFont typeface="Arial" charset="0"/>
              <a:buChar char="•"/>
            </a:pPr>
            <a:r>
              <a:rPr lang="en-US" sz="3200" dirty="0" smtClean="0"/>
              <a:t>University </a:t>
            </a:r>
            <a:r>
              <a:rPr lang="en-US" sz="3200" dirty="0"/>
              <a:t>of </a:t>
            </a:r>
            <a:r>
              <a:rPr lang="en-US" sz="3200" dirty="0" smtClean="0"/>
              <a:t>Zagreb</a:t>
            </a:r>
            <a:br>
              <a:rPr lang="en-US" sz="3200" dirty="0" smtClean="0"/>
            </a:br>
            <a:r>
              <a:rPr lang="en-US" sz="3200" u="sng" dirty="0" smtClean="0">
                <a:hlinkClick r:id="rId3"/>
              </a:rPr>
              <a:t>http</a:t>
            </a:r>
            <a:r>
              <a:rPr lang="en-US" sz="3200" u="sng" dirty="0">
                <a:hlinkClick r:id="rId3"/>
              </a:rPr>
              <a:t>://</a:t>
            </a:r>
            <a:r>
              <a:rPr lang="en-US" sz="3200" u="sng" dirty="0" smtClean="0">
                <a:hlinkClick r:id="rId3"/>
              </a:rPr>
              <a:t>www.unizg.hr/</a:t>
            </a:r>
            <a:r>
              <a:rPr lang="en-US" sz="3200" u="sng" dirty="0" smtClean="0"/>
              <a:t/>
            </a:r>
            <a:br>
              <a:rPr lang="en-US" sz="3200" u="sng" dirty="0" smtClean="0"/>
            </a:br>
            <a:endParaRPr lang="en-US" sz="3200" dirty="0"/>
          </a:p>
          <a:p>
            <a:pPr marL="342900" indent="-342900">
              <a:buFont typeface="Arial" charset="0"/>
              <a:buChar char="•"/>
            </a:pPr>
            <a:r>
              <a:rPr lang="en-US" sz="3200" dirty="0" smtClean="0"/>
              <a:t>FER </a:t>
            </a:r>
            <a:r>
              <a:rPr lang="en-US" sz="3200" dirty="0"/>
              <a:t>(Faculty of Electrical Engineering and </a:t>
            </a:r>
            <a:r>
              <a:rPr lang="en-US" sz="3200" dirty="0" smtClean="0"/>
              <a:t>Computing)</a:t>
            </a:r>
            <a:br>
              <a:rPr lang="en-US" sz="3200" dirty="0" smtClean="0"/>
            </a:br>
            <a:r>
              <a:rPr lang="en-US" sz="3200" u="sng" dirty="0" smtClean="0">
                <a:hlinkClick r:id="rId4"/>
              </a:rPr>
              <a:t>https</a:t>
            </a:r>
            <a:r>
              <a:rPr lang="en-US" sz="3200" u="sng" dirty="0">
                <a:hlinkClick r:id="rId4"/>
              </a:rPr>
              <a:t>://</a:t>
            </a:r>
            <a:r>
              <a:rPr lang="en-US" sz="3200" u="sng" dirty="0" smtClean="0">
                <a:hlinkClick r:id="rId4"/>
              </a:rPr>
              <a:t>www.fer.unizg.hr/en</a:t>
            </a:r>
            <a:r>
              <a:rPr lang="en-US" sz="3200" u="sng" dirty="0" smtClean="0"/>
              <a:t/>
            </a:r>
            <a:br>
              <a:rPr lang="en-US" sz="3200" u="sng" dirty="0" smtClean="0"/>
            </a:br>
            <a:endParaRPr lang="en-US" sz="3200" dirty="0" smtClean="0"/>
          </a:p>
          <a:p>
            <a:pPr marL="342900" indent="-342900">
              <a:buFont typeface="Arial" charset="0"/>
              <a:buChar char="•"/>
            </a:pPr>
            <a:r>
              <a:rPr lang="en-US" sz="3200" dirty="0" smtClean="0"/>
              <a:t>IEEE </a:t>
            </a:r>
            <a:r>
              <a:rPr lang="en-US" sz="3200" dirty="0"/>
              <a:t>Student Branch</a:t>
            </a:r>
            <a:br>
              <a:rPr lang="en-US" sz="3200" dirty="0"/>
            </a:br>
            <a:r>
              <a:rPr lang="en-US" sz="3200" u="sng" dirty="0">
                <a:hlinkClick r:id="rId5"/>
              </a:rPr>
              <a:t>http://www.ieee.hr/ieee/english</a:t>
            </a:r>
            <a:endParaRPr lang="en-US" sz="3200" dirty="0"/>
          </a:p>
          <a:p>
            <a:pPr>
              <a:lnSpc>
                <a:spcPct val="90000"/>
              </a:lnSpc>
              <a:spcAft>
                <a:spcPts val="600"/>
              </a:spcAft>
            </a:pPr>
            <a:endParaRPr lang="en-US" sz="2400" dirty="0" err="1" smtClean="0">
              <a:gradFill>
                <a:gsLst>
                  <a:gs pos="2917">
                    <a:schemeClr val="tx1"/>
                  </a:gs>
                  <a:gs pos="30000">
                    <a:schemeClr val="tx1"/>
                  </a:gs>
                </a:gsLst>
                <a:lin ang="5400000" scaled="0"/>
              </a:gradFill>
            </a:endParaRPr>
          </a:p>
        </p:txBody>
      </p:sp>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04163" y="910551"/>
            <a:ext cx="1493520" cy="1493520"/>
          </a:xfrm>
          <a:prstGeom prst="rect">
            <a:avLst/>
          </a:prstGeom>
        </p:spPr>
      </p:pic>
      <p:pic>
        <p:nvPicPr>
          <p:cNvPr id="12" name="Picture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877425" y="1652801"/>
            <a:ext cx="1978159" cy="3005338"/>
          </a:xfrm>
          <a:prstGeom prst="rect">
            <a:avLst/>
          </a:prstGeom>
        </p:spPr>
      </p:pic>
      <p:pic>
        <p:nvPicPr>
          <p:cNvPr id="13" name="Picture 1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04075" y="4752672"/>
            <a:ext cx="2394585" cy="883539"/>
          </a:xfrm>
          <a:prstGeom prst="rect">
            <a:avLst/>
          </a:prstGeom>
        </p:spPr>
      </p:pic>
    </p:spTree>
    <p:extLst>
      <p:ext uri="{BB962C8B-B14F-4D97-AF65-F5344CB8AC3E}">
        <p14:creationId xmlns:p14="http://schemas.microsoft.com/office/powerpoint/2010/main" val="376873637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6024880"/>
            <a:ext cx="12192000" cy="833120"/>
          </a:xfrm>
          <a:prstGeom prst="rect">
            <a:avLst/>
          </a:prstGeom>
          <a:solidFill>
            <a:srgbClr val="3498DB"/>
          </a:solidFill>
          <a:ln>
            <a:solidFill>
              <a:srgbClr val="2B8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pic>
        <p:nvPicPr>
          <p:cNvPr id="3" name="Picture 2" descr="DevDays.png"/>
          <p:cNvPicPr>
            <a:picLocks noChangeAspect="1"/>
          </p:cNvPicPr>
          <p:nvPr/>
        </p:nvPicPr>
        <p:blipFill>
          <a:blip r:embed="rId2" cstate="print">
            <a:biLevel thresh="25000"/>
            <a:extLst>
              <a:ext uri="{28A0092B-C50C-407E-A947-70E740481C1C}">
                <a14:useLocalDpi xmlns:a14="http://schemas.microsoft.com/office/drawing/2010/main"/>
              </a:ext>
            </a:extLst>
          </a:blip>
          <a:stretch>
            <a:fillRect/>
          </a:stretch>
        </p:blipFill>
        <p:spPr>
          <a:xfrm>
            <a:off x="200556" y="6237474"/>
            <a:ext cx="2034644" cy="407931"/>
          </a:xfrm>
          <a:prstGeom prst="rect">
            <a:avLst/>
          </a:prstGeom>
        </p:spPr>
      </p:pic>
      <p:sp>
        <p:nvSpPr>
          <p:cNvPr id="4" name="TextBox 3"/>
          <p:cNvSpPr txBox="1"/>
          <p:nvPr/>
        </p:nvSpPr>
        <p:spPr>
          <a:xfrm>
            <a:off x="9055100" y="6131080"/>
            <a:ext cx="3136900" cy="627864"/>
          </a:xfrm>
          <a:prstGeom prst="rect">
            <a:avLst/>
          </a:prstGeom>
          <a:noFill/>
        </p:spPr>
        <p:txBody>
          <a:bodyPr wrap="square" lIns="182880" tIns="146304" rIns="182880" bIns="146304" rtlCol="0" anchor="ctr">
            <a:spAutoFit/>
          </a:bodyPr>
          <a:lstStyle/>
          <a:p>
            <a:pPr marL="0" marR="0" lvl="0" indent="0" algn="r"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Segoe UI" charset="0"/>
                <a:ea typeface="Segoe UI" charset="0"/>
                <a:cs typeface="Segoe UI" charset="0"/>
              </a:rPr>
              <a:t>#</a:t>
            </a:r>
            <a:r>
              <a:rPr kumimoji="0" lang="en-US" sz="2400" b="0" i="0" u="none" strike="noStrike" kern="0" cap="none" spc="0" normalizeH="0" baseline="0" noProof="0" dirty="0" err="1">
                <a:ln>
                  <a:noFill/>
                </a:ln>
                <a:solidFill>
                  <a:prstClr val="white"/>
                </a:solidFill>
                <a:effectLst/>
                <a:uLnTx/>
                <a:uFillTx/>
                <a:latin typeface="Segoe UI" charset="0"/>
                <a:ea typeface="Segoe UI" charset="0"/>
                <a:cs typeface="Segoe UI" charset="0"/>
              </a:rPr>
              <a:t>XamarinDevDays</a:t>
            </a:r>
            <a:endParaRPr kumimoji="0" lang="en-US" sz="2400" b="0" i="0" u="none" strike="noStrike" kern="0" cap="none" spc="0" normalizeH="0" baseline="0" noProof="0" dirty="0">
              <a:ln>
                <a:noFill/>
              </a:ln>
              <a:solidFill>
                <a:prstClr val="white"/>
              </a:solidFill>
              <a:effectLst/>
              <a:uLnTx/>
              <a:uFillTx/>
              <a:latin typeface="Segoe UI" charset="0"/>
              <a:ea typeface="Segoe UI" charset="0"/>
              <a:cs typeface="Segoe UI" charset="0"/>
            </a:endParaRPr>
          </a:p>
        </p:txBody>
      </p:sp>
      <p:sp>
        <p:nvSpPr>
          <p:cNvPr id="5" name="Rectangle 4"/>
          <p:cNvSpPr/>
          <p:nvPr/>
        </p:nvSpPr>
        <p:spPr>
          <a:xfrm>
            <a:off x="0" y="-28769"/>
            <a:ext cx="12192000" cy="833120"/>
          </a:xfrm>
          <a:prstGeom prst="rect">
            <a:avLst/>
          </a:prstGeom>
          <a:solidFill>
            <a:srgbClr val="3498DB"/>
          </a:solidFill>
          <a:ln>
            <a:solidFill>
              <a:srgbClr val="2B8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8" name="TextBox 7"/>
          <p:cNvSpPr txBox="1"/>
          <p:nvPr/>
        </p:nvSpPr>
        <p:spPr>
          <a:xfrm>
            <a:off x="200556" y="73859"/>
            <a:ext cx="3136900" cy="627864"/>
          </a:xfrm>
          <a:prstGeom prst="rect">
            <a:avLst/>
          </a:prstGeom>
          <a:noFill/>
        </p:spPr>
        <p:txBody>
          <a:bodyPr wrap="square" lIns="182880" tIns="146304" rIns="182880" bIns="146304" rtlCol="0" anchor="ctr">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smtClean="0">
                <a:ln>
                  <a:noFill/>
                </a:ln>
                <a:solidFill>
                  <a:prstClr val="white"/>
                </a:solidFill>
                <a:effectLst/>
                <a:uLnTx/>
                <a:uFillTx/>
                <a:latin typeface="Segoe UI" charset="0"/>
                <a:ea typeface="Segoe UI" charset="0"/>
                <a:cs typeface="Segoe UI" charset="0"/>
              </a:rPr>
              <a:t>Sponsor</a:t>
            </a:r>
            <a:endParaRPr kumimoji="0" lang="en-US" sz="2400" b="0" i="0" u="none" strike="noStrike" kern="0" cap="none" spc="0" normalizeH="0" baseline="0" noProof="0" dirty="0">
              <a:ln>
                <a:noFill/>
              </a:ln>
              <a:solidFill>
                <a:prstClr val="white"/>
              </a:solidFill>
              <a:effectLst/>
              <a:uLnTx/>
              <a:uFillTx/>
              <a:latin typeface="Segoe UI" charset="0"/>
              <a:ea typeface="Segoe UI" charset="0"/>
              <a:cs typeface="Segoe UI" charset="0"/>
            </a:endParaRPr>
          </a:p>
        </p:txBody>
      </p:sp>
      <p:sp>
        <p:nvSpPr>
          <p:cNvPr id="9" name="TextBox 8"/>
          <p:cNvSpPr txBox="1"/>
          <p:nvPr/>
        </p:nvSpPr>
        <p:spPr>
          <a:xfrm>
            <a:off x="200555" y="1324766"/>
            <a:ext cx="8114769" cy="1181862"/>
          </a:xfrm>
          <a:prstGeom prst="rect">
            <a:avLst/>
          </a:prstGeom>
          <a:noFill/>
        </p:spPr>
        <p:txBody>
          <a:bodyPr wrap="square" lIns="182880" tIns="146304" rIns="182880" bIns="146304" rtlCol="0">
            <a:spAutoFit/>
          </a:bodyPr>
          <a:lstStyle/>
          <a:p>
            <a:pPr>
              <a:lnSpc>
                <a:spcPct val="90000"/>
              </a:lnSpc>
              <a:spcAft>
                <a:spcPts val="600"/>
              </a:spcAft>
            </a:pPr>
            <a:r>
              <a:rPr lang="en-US" sz="3200" dirty="0" err="1" smtClean="0">
                <a:gradFill>
                  <a:gsLst>
                    <a:gs pos="2917">
                      <a:schemeClr val="tx1"/>
                    </a:gs>
                    <a:gs pos="30000">
                      <a:schemeClr val="tx1"/>
                    </a:gs>
                  </a:gsLst>
                  <a:lin ang="5400000" scaled="0"/>
                </a:gradFill>
              </a:rPr>
              <a:t>HolisticWare</a:t>
            </a:r>
            <a:r>
              <a:rPr lang="en-US" sz="3200" dirty="0" smtClean="0">
                <a:gradFill>
                  <a:gsLst>
                    <a:gs pos="2917">
                      <a:schemeClr val="tx1"/>
                    </a:gs>
                    <a:gs pos="30000">
                      <a:schemeClr val="tx1"/>
                    </a:gs>
                  </a:gsLst>
                  <a:lin ang="5400000" scaled="0"/>
                </a:gradFill>
              </a:rPr>
              <a:t> </a:t>
            </a:r>
            <a:r>
              <a:rPr lang="en-US" sz="3200" dirty="0" err="1" smtClean="0">
                <a:gradFill>
                  <a:gsLst>
                    <a:gs pos="2917">
                      <a:schemeClr val="tx1"/>
                    </a:gs>
                    <a:gs pos="30000">
                      <a:schemeClr val="tx1"/>
                    </a:gs>
                  </a:gsLst>
                  <a:lin ang="5400000" scaled="0"/>
                </a:gradFill>
              </a:rPr>
              <a:t>d.o.o</a:t>
            </a:r>
            <a:r>
              <a:rPr lang="en-US" sz="3200" dirty="0" smtClean="0">
                <a:gradFill>
                  <a:gsLst>
                    <a:gs pos="2917">
                      <a:schemeClr val="tx1"/>
                    </a:gs>
                    <a:gs pos="30000">
                      <a:schemeClr val="tx1"/>
                    </a:gs>
                  </a:gsLst>
                  <a:lin ang="5400000" scaled="0"/>
                </a:gradFill>
              </a:rPr>
              <a:t>. (LLC)</a:t>
            </a:r>
            <a:r>
              <a:rPr lang="en-US" sz="3200" dirty="0">
                <a:gradFill>
                  <a:gsLst>
                    <a:gs pos="2917">
                      <a:schemeClr val="tx1"/>
                    </a:gs>
                    <a:gs pos="30000">
                      <a:schemeClr val="tx1"/>
                    </a:gs>
                  </a:gsLst>
                  <a:lin ang="5400000" scaled="0"/>
                </a:gradFill>
              </a:rPr>
              <a:t/>
            </a:r>
            <a:br>
              <a:rPr lang="en-US" sz="3200" dirty="0">
                <a:gradFill>
                  <a:gsLst>
                    <a:gs pos="2917">
                      <a:schemeClr val="tx1"/>
                    </a:gs>
                    <a:gs pos="30000">
                      <a:schemeClr val="tx1"/>
                    </a:gs>
                  </a:gsLst>
                  <a:lin ang="5400000" scaled="0"/>
                </a:gradFill>
              </a:rPr>
            </a:br>
            <a:r>
              <a:rPr lang="en-US" sz="3200" dirty="0">
                <a:gradFill>
                  <a:gsLst>
                    <a:gs pos="2917">
                      <a:schemeClr val="tx1"/>
                    </a:gs>
                    <a:gs pos="30000">
                      <a:schemeClr val="tx1"/>
                    </a:gs>
                  </a:gsLst>
                  <a:lin ang="5400000" scaled="0"/>
                </a:gradFill>
                <a:hlinkClick r:id="rId3"/>
              </a:rPr>
              <a:t>http://holisticware.net</a:t>
            </a:r>
            <a:r>
              <a:rPr lang="en-US" sz="2400" dirty="0" smtClean="0">
                <a:gradFill>
                  <a:gsLst>
                    <a:gs pos="2917">
                      <a:schemeClr val="tx1"/>
                    </a:gs>
                    <a:gs pos="30000">
                      <a:schemeClr val="tx1"/>
                    </a:gs>
                  </a:gsLst>
                  <a:lin ang="5400000" scaled="0"/>
                </a:gradFill>
                <a:hlinkClick r:id="rId3"/>
              </a:rPr>
              <a:t>/</a:t>
            </a:r>
            <a:endParaRPr lang="en-US" sz="2400" dirty="0" smtClean="0">
              <a:gradFill>
                <a:gsLst>
                  <a:gs pos="2917">
                    <a:schemeClr val="tx1"/>
                  </a:gs>
                  <a:gs pos="30000">
                    <a:schemeClr val="tx1"/>
                  </a:gs>
                </a:gsLst>
                <a:lin ang="5400000" scaled="0"/>
              </a:gradFill>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69124" y="1198823"/>
            <a:ext cx="4440238" cy="4431584"/>
          </a:xfrm>
          <a:prstGeom prst="rect">
            <a:avLst/>
          </a:prstGeom>
        </p:spPr>
      </p:pic>
    </p:spTree>
    <p:extLst>
      <p:ext uri="{BB962C8B-B14F-4D97-AF65-F5344CB8AC3E}">
        <p14:creationId xmlns:p14="http://schemas.microsoft.com/office/powerpoint/2010/main" val="207150905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6024880"/>
            <a:ext cx="12192000" cy="833120"/>
          </a:xfrm>
          <a:prstGeom prst="rect">
            <a:avLst/>
          </a:prstGeom>
          <a:solidFill>
            <a:srgbClr val="3498DB"/>
          </a:solidFill>
          <a:ln>
            <a:solidFill>
              <a:srgbClr val="2B8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pic>
        <p:nvPicPr>
          <p:cNvPr id="3" name="Picture 2" descr="DevDays.png"/>
          <p:cNvPicPr>
            <a:picLocks noChangeAspect="1"/>
          </p:cNvPicPr>
          <p:nvPr/>
        </p:nvPicPr>
        <p:blipFill>
          <a:blip r:embed="rId2" cstate="print">
            <a:biLevel thresh="25000"/>
            <a:extLst>
              <a:ext uri="{28A0092B-C50C-407E-A947-70E740481C1C}">
                <a14:useLocalDpi xmlns:a14="http://schemas.microsoft.com/office/drawing/2010/main"/>
              </a:ext>
            </a:extLst>
          </a:blip>
          <a:stretch>
            <a:fillRect/>
          </a:stretch>
        </p:blipFill>
        <p:spPr>
          <a:xfrm>
            <a:off x="200556" y="6237474"/>
            <a:ext cx="2034644" cy="407931"/>
          </a:xfrm>
          <a:prstGeom prst="rect">
            <a:avLst/>
          </a:prstGeom>
        </p:spPr>
      </p:pic>
      <p:sp>
        <p:nvSpPr>
          <p:cNvPr id="4" name="TextBox 3"/>
          <p:cNvSpPr txBox="1"/>
          <p:nvPr/>
        </p:nvSpPr>
        <p:spPr>
          <a:xfrm>
            <a:off x="9055100" y="6131080"/>
            <a:ext cx="3136900" cy="627864"/>
          </a:xfrm>
          <a:prstGeom prst="rect">
            <a:avLst/>
          </a:prstGeom>
          <a:noFill/>
        </p:spPr>
        <p:txBody>
          <a:bodyPr wrap="square" lIns="182880" tIns="146304" rIns="182880" bIns="146304" rtlCol="0" anchor="ctr">
            <a:spAutoFit/>
          </a:bodyPr>
          <a:lstStyle/>
          <a:p>
            <a:pPr marL="0" marR="0" lvl="0" indent="0" algn="r"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Segoe UI" charset="0"/>
                <a:ea typeface="Segoe UI" charset="0"/>
                <a:cs typeface="Segoe UI" charset="0"/>
              </a:rPr>
              <a:t>#</a:t>
            </a:r>
            <a:r>
              <a:rPr kumimoji="0" lang="en-US" sz="2400" b="0" i="0" u="none" strike="noStrike" kern="0" cap="none" spc="0" normalizeH="0" baseline="0" noProof="0" dirty="0" err="1">
                <a:ln>
                  <a:noFill/>
                </a:ln>
                <a:solidFill>
                  <a:prstClr val="white"/>
                </a:solidFill>
                <a:effectLst/>
                <a:uLnTx/>
                <a:uFillTx/>
                <a:latin typeface="Segoe UI" charset="0"/>
                <a:ea typeface="Segoe UI" charset="0"/>
                <a:cs typeface="Segoe UI" charset="0"/>
              </a:rPr>
              <a:t>XamarinDevDays</a:t>
            </a:r>
            <a:endParaRPr kumimoji="0" lang="en-US" sz="2400" b="0" i="0" u="none" strike="noStrike" kern="0" cap="none" spc="0" normalizeH="0" baseline="0" noProof="0" dirty="0">
              <a:ln>
                <a:noFill/>
              </a:ln>
              <a:solidFill>
                <a:prstClr val="white"/>
              </a:solidFill>
              <a:effectLst/>
              <a:uLnTx/>
              <a:uFillTx/>
              <a:latin typeface="Segoe UI" charset="0"/>
              <a:ea typeface="Segoe UI" charset="0"/>
              <a:cs typeface="Segoe UI" charset="0"/>
            </a:endParaRPr>
          </a:p>
        </p:txBody>
      </p:sp>
      <p:sp>
        <p:nvSpPr>
          <p:cNvPr id="5" name="Rectangle 4"/>
          <p:cNvSpPr/>
          <p:nvPr/>
        </p:nvSpPr>
        <p:spPr>
          <a:xfrm>
            <a:off x="0" y="-28769"/>
            <a:ext cx="12192000" cy="833120"/>
          </a:xfrm>
          <a:prstGeom prst="rect">
            <a:avLst/>
          </a:prstGeom>
          <a:solidFill>
            <a:srgbClr val="3498DB"/>
          </a:solidFill>
          <a:ln>
            <a:solidFill>
              <a:srgbClr val="2B84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ndParaRPr>
          </a:p>
        </p:txBody>
      </p:sp>
      <p:sp>
        <p:nvSpPr>
          <p:cNvPr id="7" name="TextBox 6"/>
          <p:cNvSpPr txBox="1"/>
          <p:nvPr/>
        </p:nvSpPr>
        <p:spPr>
          <a:xfrm>
            <a:off x="2943225" y="73858"/>
            <a:ext cx="9242425" cy="627864"/>
          </a:xfrm>
          <a:prstGeom prst="rect">
            <a:avLst/>
          </a:prstGeom>
          <a:noFill/>
        </p:spPr>
        <p:txBody>
          <a:bodyPr wrap="square" lIns="182880" tIns="146304" rIns="182880" bIns="146304" rtlCol="0" anchor="ctr">
            <a:spAutoFit/>
          </a:bodyPr>
          <a:lstStyle/>
          <a:p>
            <a:pPr lvl="0" algn="r">
              <a:lnSpc>
                <a:spcPct val="90000"/>
              </a:lnSpc>
              <a:spcAft>
                <a:spcPts val="600"/>
              </a:spcAft>
              <a:defRPr/>
            </a:pPr>
            <a:r>
              <a:rPr lang="en-US" sz="2400" kern="0" dirty="0">
                <a:solidFill>
                  <a:prstClr val="white"/>
                </a:solidFill>
                <a:latin typeface="Segoe UI" charset="0"/>
                <a:ea typeface="Segoe UI" charset="0"/>
                <a:cs typeface="Segoe UI" charset="0"/>
              </a:rPr>
              <a:t>https://</a:t>
            </a:r>
            <a:r>
              <a:rPr lang="en-US" sz="2400" kern="0" dirty="0" err="1" smtClean="0">
                <a:solidFill>
                  <a:prstClr val="white"/>
                </a:solidFill>
                <a:latin typeface="Segoe UI" charset="0"/>
                <a:ea typeface="Segoe UI" charset="0"/>
                <a:cs typeface="Segoe UI" charset="0"/>
              </a:rPr>
              <a:t>www.meetup.com</a:t>
            </a:r>
            <a:r>
              <a:rPr lang="en-US" sz="2400" kern="0" dirty="0" smtClean="0">
                <a:solidFill>
                  <a:prstClr val="white"/>
                </a:solidFill>
                <a:latin typeface="Segoe UI" charset="0"/>
                <a:ea typeface="Segoe UI" charset="0"/>
                <a:cs typeface="Segoe UI" charset="0"/>
              </a:rPr>
              <a:t>/</a:t>
            </a:r>
            <a:r>
              <a:rPr lang="en-US" sz="2400" kern="0" dirty="0" err="1" smtClean="0">
                <a:solidFill>
                  <a:prstClr val="white"/>
                </a:solidFill>
                <a:latin typeface="Segoe UI" charset="0"/>
                <a:ea typeface="Segoe UI" charset="0"/>
                <a:cs typeface="Segoe UI" charset="0"/>
              </a:rPr>
              <a:t>Xamarin</a:t>
            </a:r>
            <a:r>
              <a:rPr lang="en-US" sz="2400" kern="0" dirty="0" smtClean="0">
                <a:solidFill>
                  <a:prstClr val="white"/>
                </a:solidFill>
                <a:latin typeface="Segoe UI" charset="0"/>
                <a:ea typeface="Segoe UI" charset="0"/>
                <a:cs typeface="Segoe UI" charset="0"/>
              </a:rPr>
              <a:t>-net-mono-Zagreb-Meetup-Group</a:t>
            </a:r>
            <a:endParaRPr kumimoji="0" lang="en-US" sz="2400" b="0" i="0" u="none" strike="noStrike" kern="0" cap="none" spc="0" normalizeH="0" baseline="0" noProof="0" dirty="0">
              <a:ln>
                <a:noFill/>
              </a:ln>
              <a:solidFill>
                <a:prstClr val="white"/>
              </a:solidFill>
              <a:effectLst/>
              <a:uLnTx/>
              <a:uFillTx/>
              <a:latin typeface="Segoe UI" charset="0"/>
              <a:ea typeface="Segoe UI" charset="0"/>
              <a:cs typeface="Segoe UI" charset="0"/>
            </a:endParaRPr>
          </a:p>
        </p:txBody>
      </p:sp>
      <p:sp>
        <p:nvSpPr>
          <p:cNvPr id="8" name="TextBox 7"/>
          <p:cNvSpPr txBox="1"/>
          <p:nvPr/>
        </p:nvSpPr>
        <p:spPr>
          <a:xfrm>
            <a:off x="200556" y="73859"/>
            <a:ext cx="3136900" cy="627864"/>
          </a:xfrm>
          <a:prstGeom prst="rect">
            <a:avLst/>
          </a:prstGeom>
          <a:noFill/>
        </p:spPr>
        <p:txBody>
          <a:bodyPr wrap="square" lIns="182880" tIns="146304" rIns="182880" bIns="146304" rtlCol="0" anchor="ctr">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Segoe UI" charset="0"/>
                <a:ea typeface="Segoe UI" charset="0"/>
                <a:cs typeface="Segoe UI" charset="0"/>
              </a:rPr>
              <a:t>Supporter</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43225" y="1322872"/>
            <a:ext cx="5243513" cy="3390936"/>
          </a:xfrm>
          <a:prstGeom prst="rect">
            <a:avLst/>
          </a:prstGeom>
        </p:spPr>
      </p:pic>
      <p:sp>
        <p:nvSpPr>
          <p:cNvPr id="10" name="TextBox 9"/>
          <p:cNvSpPr txBox="1"/>
          <p:nvPr/>
        </p:nvSpPr>
        <p:spPr>
          <a:xfrm>
            <a:off x="1336526" y="4752269"/>
            <a:ext cx="9091271" cy="1855893"/>
          </a:xfrm>
          <a:prstGeom prst="rect">
            <a:avLst/>
          </a:prstGeom>
          <a:noFill/>
        </p:spPr>
        <p:txBody>
          <a:bodyPr wrap="none" lIns="182880" tIns="146304" rIns="182880" bIns="146304" rtlCol="0">
            <a:spAutoFit/>
          </a:bodyPr>
          <a:lstStyle/>
          <a:p>
            <a:pPr lvl="0">
              <a:lnSpc>
                <a:spcPct val="90000"/>
              </a:lnSpc>
              <a:spcAft>
                <a:spcPts val="600"/>
              </a:spcAft>
            </a:pPr>
            <a:r>
              <a:rPr lang="en-US" sz="2400" kern="0" dirty="0">
                <a:solidFill>
                  <a:schemeClr val="tx2">
                    <a:lumMod val="60000"/>
                    <a:lumOff val="40000"/>
                  </a:schemeClr>
                </a:solidFill>
                <a:latin typeface="Segoe UI" charset="0"/>
                <a:ea typeface="Segoe UI" charset="0"/>
                <a:cs typeface="Segoe UI" charset="0"/>
                <a:hlinkClick r:id="rId4"/>
              </a:rPr>
              <a:t>https://</a:t>
            </a:r>
            <a:r>
              <a:rPr lang="en-US" sz="2400" kern="0" dirty="0" smtClean="0">
                <a:solidFill>
                  <a:schemeClr val="tx2">
                    <a:lumMod val="60000"/>
                    <a:lumOff val="40000"/>
                  </a:schemeClr>
                </a:solidFill>
                <a:latin typeface="Segoe UI" charset="0"/>
                <a:ea typeface="Segoe UI" charset="0"/>
                <a:cs typeface="Segoe UI" charset="0"/>
                <a:hlinkClick r:id="rId4"/>
              </a:rPr>
              <a:t>www.meetup.com/Xamarin-net-mono-Zagreb-Meetup-Group</a:t>
            </a:r>
            <a:endParaRPr lang="en-US" sz="2400" kern="0" dirty="0" smtClean="0">
              <a:solidFill>
                <a:schemeClr val="tx2">
                  <a:lumMod val="60000"/>
                  <a:lumOff val="40000"/>
                </a:schemeClr>
              </a:solidFill>
              <a:latin typeface="Segoe UI" charset="0"/>
              <a:ea typeface="Segoe UI" charset="0"/>
              <a:cs typeface="Segoe UI" charset="0"/>
            </a:endParaRPr>
          </a:p>
          <a:p>
            <a:pPr lvl="0">
              <a:lnSpc>
                <a:spcPct val="90000"/>
              </a:lnSpc>
              <a:spcAft>
                <a:spcPts val="600"/>
              </a:spcAft>
            </a:pPr>
            <a:endParaRPr lang="en-US" sz="2400" kern="0" dirty="0">
              <a:solidFill>
                <a:schemeClr val="tx2">
                  <a:lumMod val="60000"/>
                  <a:lumOff val="40000"/>
                </a:schemeClr>
              </a:solidFill>
              <a:latin typeface="Segoe UI" charset="0"/>
              <a:ea typeface="Segoe UI" charset="0"/>
              <a:cs typeface="Segoe UI" charset="0"/>
            </a:endParaRPr>
          </a:p>
          <a:p>
            <a:pPr>
              <a:lnSpc>
                <a:spcPct val="90000"/>
              </a:lnSpc>
              <a:spcAft>
                <a:spcPts val="600"/>
              </a:spcAft>
            </a:pPr>
            <a:endParaRPr lang="en-US" sz="2400" dirty="0" smtClean="0">
              <a:solidFill>
                <a:schemeClr val="tx2">
                  <a:lumMod val="60000"/>
                  <a:lumOff val="40000"/>
                </a:schemeClr>
              </a:solidFill>
            </a:endParaRPr>
          </a:p>
          <a:p>
            <a:pPr>
              <a:lnSpc>
                <a:spcPct val="90000"/>
              </a:lnSpc>
              <a:spcAft>
                <a:spcPts val="600"/>
              </a:spcAft>
            </a:pPr>
            <a:endParaRPr lang="en-US" sz="2400" dirty="0" err="1" smtClean="0">
              <a:solidFill>
                <a:schemeClr val="tx2">
                  <a:lumMod val="60000"/>
                  <a:lumOff val="40000"/>
                </a:schemeClr>
              </a:solidFill>
            </a:endParaRPr>
          </a:p>
        </p:txBody>
      </p:sp>
    </p:spTree>
    <p:extLst>
      <p:ext uri="{BB962C8B-B14F-4D97-AF65-F5344CB8AC3E}">
        <p14:creationId xmlns:p14="http://schemas.microsoft.com/office/powerpoint/2010/main" val="21481775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timing>
    <p:tnLst>
      <p:par>
        <p:cTn id="1" dur="indefinite" restart="never" nodeType="tmRoot"/>
      </p:par>
    </p:tnLst>
  </p:timing>
</p:sld>
</file>

<file path=ppt/theme/theme1.xml><?xml version="1.0" encoding="utf-8"?>
<a:theme xmlns:a="http://schemas.openxmlformats.org/drawingml/2006/main" name="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6153</TotalTime>
  <Words>1272</Words>
  <Application>Microsoft Macintosh PowerPoint</Application>
  <PresentationFormat>Widescreen</PresentationFormat>
  <Paragraphs>344</Paragraphs>
  <Slides>42</Slides>
  <Notes>15</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42</vt:i4>
      </vt:variant>
    </vt:vector>
  </HeadingPairs>
  <TitlesOfParts>
    <vt:vector size="52" baseType="lpstr">
      <vt:lpstr>Calibri</vt:lpstr>
      <vt:lpstr>Consolas</vt:lpstr>
      <vt:lpstr>Helvetica</vt:lpstr>
      <vt:lpstr>Helvetica Light</vt:lpstr>
      <vt:lpstr>Mangal</vt:lpstr>
      <vt:lpstr>Segoe UI</vt:lpstr>
      <vt:lpstr>Segoe UI Light</vt:lpstr>
      <vt:lpstr>Wingdings</vt:lpstr>
      <vt:lpstr>Arial</vt:lpstr>
      <vt:lpstr>5-30629_Build_Template_WHITE</vt:lpstr>
      <vt:lpstr>PowerPoint Presentation</vt:lpstr>
      <vt:lpstr>Agenda</vt:lpstr>
      <vt:lpstr>PowerPoint Presentation</vt:lpstr>
      <vt:lpstr>PowerPoint Presentation</vt:lpstr>
      <vt:lpstr>Free Syncfusion License</vt:lpstr>
      <vt:lpstr>PowerPoint Presentation</vt:lpstr>
      <vt:lpstr>PowerPoint Presentation</vt:lpstr>
      <vt:lpstr>PowerPoint Presentation</vt:lpstr>
      <vt:lpstr>PowerPoint Presentation</vt:lpstr>
      <vt:lpstr>Native iOS &amp; Android  Development with Xamarin</vt:lpstr>
      <vt:lpstr>Xamarin – Your Complete Mobile Solution</vt:lpstr>
      <vt:lpstr>PowerPoint Presentation</vt:lpstr>
      <vt:lpstr>Silo Approach</vt:lpstr>
      <vt:lpstr>Write Once, Run Anywhere</vt:lpstr>
      <vt:lpstr>Xamarin’s Unique Approach</vt:lpstr>
      <vt:lpstr>Windows APIs</vt:lpstr>
      <vt:lpstr>iOS – 100% API Coverage</vt:lpstr>
      <vt:lpstr>Android – 100% API Coverage</vt:lpstr>
      <vt:lpstr>Native Performance</vt:lpstr>
      <vt:lpstr>Anything you can do in Objective-C, Swift, or Java can be done in C# and Visual Studio with Xamarin.</vt:lpstr>
      <vt:lpstr>✓Always Up-to-Date</vt:lpstr>
      <vt:lpstr>Development Experience</vt:lpstr>
      <vt:lpstr>Xamarin is included in  Visual Studio</vt:lpstr>
      <vt:lpstr>Visual Studio Integration</vt:lpstr>
      <vt:lpstr>Android Designer</vt:lpstr>
      <vt:lpstr>Android Hyper-V Emulators for PC</vt:lpstr>
      <vt:lpstr>Xamarin Designer for iOS</vt:lpstr>
      <vt:lpstr>Visual Studio iOS Simulator Remoting</vt:lpstr>
      <vt:lpstr>Xamarin Studio – Mac</vt:lpstr>
      <vt:lpstr>Open Source – open.xamarin.com</vt:lpstr>
      <vt:lpstr>Sharing Code</vt:lpstr>
      <vt:lpstr>Portable Class Libraries</vt:lpstr>
      <vt:lpstr>NuGet</vt:lpstr>
      <vt:lpstr>Shared Projects</vt:lpstr>
      <vt:lpstr>Code Sharing Stats</vt:lpstr>
      <vt:lpstr>PowerPoint Presentation</vt:lpstr>
      <vt:lpstr>PowerPoint Presentation</vt:lpstr>
      <vt:lpstr>PowerPoint Presentation</vt:lpstr>
      <vt:lpstr>Platform Specific Code</vt:lpstr>
      <vt:lpstr>PowerPoint Presentation</vt:lpstr>
      <vt:lpstr>Plugins for Xamarin</vt:lpstr>
      <vt:lpstr>PowerPoint Presentation</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Montemagno</dc:creator>
  <cp:lastModifiedBy>Mel Cvjetko</cp:lastModifiedBy>
  <cp:revision>115</cp:revision>
  <dcterms:created xsi:type="dcterms:W3CDTF">2015-05-05T21:43:30Z</dcterms:created>
  <dcterms:modified xsi:type="dcterms:W3CDTF">2016-12-04T08:24:18Z</dcterms:modified>
</cp:coreProperties>
</file>

<file path=docProps/thumbnail.jpeg>
</file>